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Lst>
  <p:sldSz cy="5143500" cx="9144000"/>
  <p:notesSz cx="6858000" cy="9144000"/>
  <p:embeddedFontLst>
    <p:embeddedFont>
      <p:font typeface="Raleway"/>
      <p:regular r:id="rId19"/>
      <p:bold r:id="rId20"/>
      <p:italic r:id="rId21"/>
      <p:boldItalic r:id="rId22"/>
    </p:embeddedFont>
    <p:embeddedFont>
      <p:font typeface="Proxima Nova"/>
      <p:regular r:id="rId23"/>
      <p:bold r:id="rId24"/>
      <p:italic r:id="rId25"/>
      <p:boldItalic r:id="rId26"/>
    </p:embeddedFont>
    <p:embeddedFont>
      <p:font typeface="Lato"/>
      <p:regular r:id="rId27"/>
      <p:bold r:id="rId28"/>
      <p:italic r:id="rId29"/>
      <p:boldItalic r:id="rId30"/>
    </p:embeddedFont>
    <p:embeddedFont>
      <p:font typeface="Montserrat"/>
      <p:regular r:id="rId31"/>
      <p:bold r:id="rId32"/>
      <p:italic r:id="rId33"/>
      <p:boldItalic r:id="rId34"/>
    </p:embeddedFont>
    <p:embeddedFont>
      <p:font typeface="Average"/>
      <p:regular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ProximaNova-bold.fntdata"/><Relationship Id="rId23" Type="http://schemas.openxmlformats.org/officeDocument/2006/relationships/font" Target="fonts/ProximaNova-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ProximaNova-boldItalic.fntdata"/><Relationship Id="rId25" Type="http://schemas.openxmlformats.org/officeDocument/2006/relationships/font" Target="fonts/ProximaNova-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regular.fntdata"/><Relationship Id="rId30" Type="http://schemas.openxmlformats.org/officeDocument/2006/relationships/font" Target="fonts/Lato-boldItalic.fntdata"/><Relationship Id="rId11" Type="http://schemas.openxmlformats.org/officeDocument/2006/relationships/slide" Target="slides/slide7.xml"/><Relationship Id="rId33" Type="http://schemas.openxmlformats.org/officeDocument/2006/relationships/font" Target="fonts/Montserrat-italic.fntdata"/><Relationship Id="rId10" Type="http://schemas.openxmlformats.org/officeDocument/2006/relationships/slide" Target="slides/slide6.xml"/><Relationship Id="rId32" Type="http://schemas.openxmlformats.org/officeDocument/2006/relationships/font" Target="fonts/Montserrat-bold.fntdata"/><Relationship Id="rId13" Type="http://schemas.openxmlformats.org/officeDocument/2006/relationships/slide" Target="slides/slide9.xml"/><Relationship Id="rId35" Type="http://schemas.openxmlformats.org/officeDocument/2006/relationships/font" Target="fonts/Average-regular.fntdata"/><Relationship Id="rId12" Type="http://schemas.openxmlformats.org/officeDocument/2006/relationships/slide" Target="slides/slide8.xml"/><Relationship Id="rId34" Type="http://schemas.openxmlformats.org/officeDocument/2006/relationships/font" Target="fonts/Montserrat-boldItalic.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Raleway-regular.fntdata"/><Relationship Id="rId18" Type="http://schemas.openxmlformats.org/officeDocument/2006/relationships/slide" Target="slides/slide14.xml"/></Relationships>
</file>

<file path=ppt/media/image1.jpg>
</file>

<file path=ppt/media/image2.jpg>
</file>

<file path=ppt/media/image3.jpg>
</file>

<file path=ppt/media/image4.jp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Shape 2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9" name="Shape 219"/>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4" name="Shape 224"/>
        <p:cNvGrpSpPr/>
        <p:nvPr/>
      </p:nvGrpSpPr>
      <p:grpSpPr>
        <a:xfrm>
          <a:off x="0" y="0"/>
          <a:ext cx="0" cy="0"/>
          <a:chOff x="0" y="0"/>
          <a:chExt cx="0" cy="0"/>
        </a:xfrm>
      </p:grpSpPr>
      <p:sp>
        <p:nvSpPr>
          <p:cNvPr id="225" name="Shape 22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26" name="Shape 22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Shape 23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32" name="Shape 23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Shape 2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44" name="Shape 24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8" name="Shape 248"/>
        <p:cNvGrpSpPr/>
        <p:nvPr/>
      </p:nvGrpSpPr>
      <p:grpSpPr>
        <a:xfrm>
          <a:off x="0" y="0"/>
          <a:ext cx="0" cy="0"/>
          <a:chOff x="0" y="0"/>
          <a:chExt cx="0" cy="0"/>
        </a:xfrm>
      </p:grpSpPr>
      <p:sp>
        <p:nvSpPr>
          <p:cNvPr id="249" name="Shape 24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50" name="Shape 25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9" name="Shape 149"/>
        <p:cNvGrpSpPr/>
        <p:nvPr/>
      </p:nvGrpSpPr>
      <p:grpSpPr>
        <a:xfrm>
          <a:off x="0" y="0"/>
          <a:ext cx="0" cy="0"/>
          <a:chOff x="0" y="0"/>
          <a:chExt cx="0" cy="0"/>
        </a:xfrm>
      </p:grpSpPr>
      <p:sp>
        <p:nvSpPr>
          <p:cNvPr id="150" name="Shape 15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1" name="Shape 151"/>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Shape 16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6" name="Shape 166"/>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Shape 1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2" name="Shape 172"/>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6" name="Shape 176"/>
        <p:cNvGrpSpPr/>
        <p:nvPr/>
      </p:nvGrpSpPr>
      <p:grpSpPr>
        <a:xfrm>
          <a:off x="0" y="0"/>
          <a:ext cx="0" cy="0"/>
          <a:chOff x="0" y="0"/>
          <a:chExt cx="0" cy="0"/>
        </a:xfrm>
      </p:grpSpPr>
      <p:sp>
        <p:nvSpPr>
          <p:cNvPr id="177" name="Shape 1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8" name="Shape 178"/>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2" name="Shape 192"/>
        <p:cNvGrpSpPr/>
        <p:nvPr/>
      </p:nvGrpSpPr>
      <p:grpSpPr>
        <a:xfrm>
          <a:off x="0" y="0"/>
          <a:ext cx="0" cy="0"/>
          <a:chOff x="0" y="0"/>
          <a:chExt cx="0" cy="0"/>
        </a:xfrm>
      </p:grpSpPr>
      <p:sp>
        <p:nvSpPr>
          <p:cNvPr id="193" name="Shape 19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94" name="Shape 194"/>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8" name="Shape 198"/>
        <p:cNvGrpSpPr/>
        <p:nvPr/>
      </p:nvGrpSpPr>
      <p:grpSpPr>
        <a:xfrm>
          <a:off x="0" y="0"/>
          <a:ext cx="0" cy="0"/>
          <a:chOff x="0" y="0"/>
          <a:chExt cx="0" cy="0"/>
        </a:xfrm>
      </p:grpSpPr>
      <p:sp>
        <p:nvSpPr>
          <p:cNvPr id="199" name="Shape 19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0" name="Shape 200"/>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5" name="Shape 205"/>
        <p:cNvGrpSpPr/>
        <p:nvPr/>
      </p:nvGrpSpPr>
      <p:grpSpPr>
        <a:xfrm>
          <a:off x="0" y="0"/>
          <a:ext cx="0" cy="0"/>
          <a:chOff x="0" y="0"/>
          <a:chExt cx="0" cy="0"/>
        </a:xfrm>
      </p:grpSpPr>
      <p:sp>
        <p:nvSpPr>
          <p:cNvPr id="206" name="Shape 2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07" name="Shape 207"/>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Shape 2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213" name="Shape 213"/>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 Id="rId6" Type="http://schemas.openxmlformats.org/officeDocument/2006/relationships/hyperlink" Target="#slide=id.g1f87997393_0_787" TargetMode="Externa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slide=id.g1f87997393_0_787" TargetMode="External"/><Relationship Id="rId3" Type="http://schemas.openxmlformats.org/officeDocument/2006/relationships/hyperlink" Target="#slide=id.g1f87997393_0_787" TargetMode="External"/><Relationship Id="rId4" Type="http://schemas.openxmlformats.org/officeDocument/2006/relationships/hyperlink" Target="#slide=id.g1f87997393_0_787" TargetMode="External"/><Relationship Id="rId5" Type="http://schemas.openxmlformats.org/officeDocument/2006/relationships/hyperlink" Target="#slide=id.g1f87997393_0_787"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Shape 10"/>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11" name="Shape 11"/>
          <p:cNvGrpSpPr/>
          <p:nvPr/>
        </p:nvGrpSpPr>
        <p:grpSpPr>
          <a:xfrm>
            <a:off x="830392" y="1191256"/>
            <a:ext cx="745763" cy="45826"/>
            <a:chOff x="4580561" y="2589004"/>
            <a:chExt cx="1064464" cy="25200"/>
          </a:xfrm>
        </p:grpSpPr>
        <p:sp>
          <p:nvSpPr>
            <p:cNvPr id="12" name="Shape 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 name="Shape 1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4" name="Shape 14"/>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Shape 15"/>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Shape 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Shape 74"/>
          <p:cNvGrpSpPr/>
          <p:nvPr/>
        </p:nvGrpSpPr>
        <p:grpSpPr>
          <a:xfrm>
            <a:off x="830392" y="4169130"/>
            <a:ext cx="745763" cy="45826"/>
            <a:chOff x="4580561" y="2589004"/>
            <a:chExt cx="1064464" cy="25200"/>
          </a:xfrm>
        </p:grpSpPr>
        <p:sp>
          <p:nvSpPr>
            <p:cNvPr id="75" name="Shape 7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76" name="Shape 76"/>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77" name="Shape 77"/>
          <p:cNvSpPr txBox="1"/>
          <p:nvPr>
            <p:ph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p:txBody>
      </p:sp>
      <p:sp>
        <p:nvSpPr>
          <p:cNvPr id="78" name="Shape 78"/>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Shape 7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Shape 8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spTree>
      <p:nvGrpSpPr>
        <p:cNvPr id="82" name="Shape 82"/>
        <p:cNvGrpSpPr/>
        <p:nvPr/>
      </p:nvGrpSpPr>
      <p:grpSpPr>
        <a:xfrm>
          <a:off x="0" y="0"/>
          <a:ext cx="0" cy="0"/>
          <a:chOff x="0" y="0"/>
          <a:chExt cx="0" cy="0"/>
        </a:xfrm>
      </p:grpSpPr>
      <p:grpSp>
        <p:nvGrpSpPr>
          <p:cNvPr id="83" name="Shape 83"/>
          <p:cNvGrpSpPr/>
          <p:nvPr/>
        </p:nvGrpSpPr>
        <p:grpSpPr>
          <a:xfrm>
            <a:off x="4406400" y="0"/>
            <a:ext cx="4737600" cy="5143065"/>
            <a:chOff x="4406400" y="0"/>
            <a:chExt cx="4737600" cy="5143065"/>
          </a:xfrm>
        </p:grpSpPr>
        <p:sp>
          <p:nvSpPr>
            <p:cNvPr id="84" name="Shape 8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5" name="Shape 85"/>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6" name="Shape 86"/>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7" name="Shape 87"/>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8" name="Shape 88"/>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89" name="Shape 89"/>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0" name="Shape 90"/>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1" name="Shape 9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2" name="Shape 92"/>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3" name="Shape 9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4" name="Shape 9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5" name="Shape 95"/>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6" name="Shape 96"/>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7" name="Shape 97"/>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8" name="Shape 98"/>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99" name="Shape 99"/>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0" name="Shape 100"/>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01" name="Shape 10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02" name="Shape 10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GB"/>
              <a:t>‹#›</a:t>
            </a:fld>
            <a:endParaRPr/>
          </a:p>
        </p:txBody>
      </p:sp>
      <p:sp>
        <p:nvSpPr>
          <p:cNvPr id="103" name="Shape 103"/>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3">
  <p:cSld name="TITLE_AND_BODY_1">
    <p:spTree>
      <p:nvGrpSpPr>
        <p:cNvPr id="104" name="Shape 104"/>
        <p:cNvGrpSpPr/>
        <p:nvPr/>
      </p:nvGrpSpPr>
      <p:grpSpPr>
        <a:xfrm>
          <a:off x="0" y="0"/>
          <a:ext cx="0" cy="0"/>
          <a:chOff x="0" y="0"/>
          <a:chExt cx="0" cy="0"/>
        </a:xfrm>
      </p:grpSpPr>
      <p:pic>
        <p:nvPicPr>
          <p:cNvPr descr="offset_comp_343059.jpg" id="105" name="Shape 105"/>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06" name="Shape 106"/>
          <p:cNvSpPr txBox="1"/>
          <p:nvPr>
            <p:ph type="title"/>
          </p:nvPr>
        </p:nvSpPr>
        <p:spPr>
          <a:xfrm>
            <a:off x="1297500" y="393750"/>
            <a:ext cx="7038900" cy="914100"/>
          </a:xfrm>
          <a:prstGeom prst="rect">
            <a:avLst/>
          </a:prstGeom>
        </p:spPr>
        <p:txBody>
          <a:bodyPr anchorCtr="0" anchor="t" bIns="91425" lIns="91425" spcFirstLastPara="1" rIns="91425" wrap="square" tIns="91425"/>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7" name="Shape 107"/>
          <p:cNvSpPr txBox="1"/>
          <p:nvPr>
            <p:ph idx="1" type="body"/>
          </p:nvPr>
        </p:nvSpPr>
        <p:spPr>
          <a:xfrm>
            <a:off x="4018025" y="1567550"/>
            <a:ext cx="4318500" cy="1766700"/>
          </a:xfrm>
          <a:prstGeom prst="rect">
            <a:avLst/>
          </a:prstGeom>
        </p:spPr>
        <p:txBody>
          <a:bodyPr anchorCtr="0" anchor="t" bIns="91425" lIns="91425" spcFirstLastPara="1" rIns="91425" wrap="square" tIns="91425"/>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108" name="Shape 10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GB"/>
              <a:t>‹#›</a:t>
            </a:fld>
            <a:endParaRPr/>
          </a:p>
        </p:txBody>
      </p:sp>
      <p:sp>
        <p:nvSpPr>
          <p:cNvPr id="109" name="Shape 109">
            <a:hlinkClick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0" name="Shape 110">
            <a:hlinkClick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1" name="Shape 111">
            <a:hlinkClick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12" name="Shape 112">
            <a:hlinkClick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13" name="Shape 113"/>
          <p:cNvGrpSpPr/>
          <p:nvPr/>
        </p:nvGrpSpPr>
        <p:grpSpPr>
          <a:xfrm>
            <a:off x="0" y="381001"/>
            <a:ext cx="1037850" cy="1016287"/>
            <a:chOff x="0" y="381001"/>
            <a:chExt cx="1037850" cy="1016287"/>
          </a:xfrm>
        </p:grpSpPr>
        <p:sp>
          <p:nvSpPr>
            <p:cNvPr id="114" name="Shape 11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5" name="Shape 11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1">
  <p:cSld name="TITLE_AND_BODY_2">
    <p:spTree>
      <p:nvGrpSpPr>
        <p:cNvPr id="116" name="Shape 116"/>
        <p:cNvGrpSpPr/>
        <p:nvPr/>
      </p:nvGrpSpPr>
      <p:grpSpPr>
        <a:xfrm>
          <a:off x="0" y="0"/>
          <a:ext cx="0" cy="0"/>
          <a:chOff x="0" y="0"/>
          <a:chExt cx="0" cy="0"/>
        </a:xfrm>
      </p:grpSpPr>
      <p:sp>
        <p:nvSpPr>
          <p:cNvPr id="117" name="Shape 117"/>
          <p:cNvSpPr txBox="1"/>
          <p:nvPr>
            <p:ph type="title"/>
          </p:nvPr>
        </p:nvSpPr>
        <p:spPr>
          <a:xfrm>
            <a:off x="361071" y="1924852"/>
            <a:ext cx="2304900" cy="17973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18" name="Shape 118"/>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19" name="Shape 119"/>
          <p:cNvSpPr txBox="1"/>
          <p:nvPr>
            <p:ph idx="1" type="body"/>
          </p:nvPr>
        </p:nvSpPr>
        <p:spPr>
          <a:xfrm>
            <a:off x="6451271" y="1924850"/>
            <a:ext cx="2304900" cy="1797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120" name="Shape 120">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1" name="Shape 121">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2" name="Shape 122">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23" name="Shape 123">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24" name="Shape 124"/>
          <p:cNvGrpSpPr/>
          <p:nvPr/>
        </p:nvGrpSpPr>
        <p:grpSpPr>
          <a:xfrm>
            <a:off x="0" y="381001"/>
            <a:ext cx="1037850" cy="1016287"/>
            <a:chOff x="0" y="381001"/>
            <a:chExt cx="1037850" cy="1016287"/>
          </a:xfrm>
        </p:grpSpPr>
        <p:sp>
          <p:nvSpPr>
            <p:cNvPr id="125" name="Shape 12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26" name="Shape 12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27" name="Shape 127"/>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28" name="Shape 12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_alt2">
  <p:cSld name="TITLE_AND_BODY_2_1">
    <p:spTree>
      <p:nvGrpSpPr>
        <p:cNvPr id="129" name="Shape 129"/>
        <p:cNvGrpSpPr/>
        <p:nvPr/>
      </p:nvGrpSpPr>
      <p:grpSpPr>
        <a:xfrm>
          <a:off x="0" y="0"/>
          <a:ext cx="0" cy="0"/>
          <a:chOff x="0" y="0"/>
          <a:chExt cx="0" cy="0"/>
        </a:xfrm>
      </p:grpSpPr>
      <p:sp>
        <p:nvSpPr>
          <p:cNvPr id="130" name="Shape 130"/>
          <p:cNvSpPr txBox="1"/>
          <p:nvPr>
            <p:ph type="title"/>
          </p:nvPr>
        </p:nvSpPr>
        <p:spPr>
          <a:xfrm>
            <a:off x="702850" y="1708619"/>
            <a:ext cx="3333300" cy="1470900"/>
          </a:xfrm>
          <a:prstGeom prst="rect">
            <a:avLst/>
          </a:prstGeom>
        </p:spPr>
        <p:txBody>
          <a:bodyPr anchorCtr="0" anchor="t" bIns="91425" lIns="91425" spcFirstLastPara="1" rIns="91425" wrap="square" tIns="91425"/>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131" name="Shape 131"/>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2" name="Shape 132">
            <a:hlinkClick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3" name="Shape 133">
            <a:hlinkClick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4" name="Shape 134">
            <a:hlinkClick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sp>
        <p:nvSpPr>
          <p:cNvPr id="135" name="Shape 135">
            <a:hlinkClick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spcBef>
                <a:spcPts val="0"/>
              </a:spcBef>
              <a:spcAft>
                <a:spcPts val="0"/>
              </a:spcAft>
              <a:buNone/>
            </a:pPr>
            <a:r>
              <a:t/>
            </a:r>
            <a:endParaRPr/>
          </a:p>
        </p:txBody>
      </p:sp>
      <p:grpSp>
        <p:nvGrpSpPr>
          <p:cNvPr id="136" name="Shape 136"/>
          <p:cNvGrpSpPr/>
          <p:nvPr/>
        </p:nvGrpSpPr>
        <p:grpSpPr>
          <a:xfrm>
            <a:off x="0" y="381001"/>
            <a:ext cx="1037850" cy="1016287"/>
            <a:chOff x="0" y="381001"/>
            <a:chExt cx="1037850" cy="1016287"/>
          </a:xfrm>
        </p:grpSpPr>
        <p:sp>
          <p:nvSpPr>
            <p:cNvPr id="137" name="Shape 13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138" name="Shape 13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139" name="Shape 139"/>
          <p:cNvSpPr txBox="1"/>
          <p:nvPr>
            <p:ph idx="2" type="title"/>
          </p:nvPr>
        </p:nvSpPr>
        <p:spPr>
          <a:xfrm>
            <a:off x="1297500" y="459490"/>
            <a:ext cx="3005700" cy="510900"/>
          </a:xfrm>
          <a:prstGeom prst="rect">
            <a:avLst/>
          </a:prstGeom>
        </p:spPr>
        <p:txBody>
          <a:bodyPr anchorCtr="0" anchor="t" bIns="91425" lIns="91425" spcFirstLastPara="1" rIns="91425" wrap="square" tIns="91425"/>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40" name="Shape 14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a:spcBef>
                <a:spcPts val="0"/>
              </a:spcBef>
              <a:spcAft>
                <a:spcPts val="0"/>
              </a:spcAft>
              <a:buNone/>
            </a:pPr>
            <a:fld id="{00000000-1234-1234-1234-123412341234}" type="slidenum">
              <a:rPr lang="en-GB"/>
              <a:t>‹#›</a:t>
            </a:fld>
            <a:endParaRPr/>
          </a:p>
        </p:txBody>
      </p:sp>
      <p:sp>
        <p:nvSpPr>
          <p:cNvPr id="141" name="Shape 141"/>
          <p:cNvSpPr txBox="1"/>
          <p:nvPr>
            <p:ph idx="1" type="body"/>
          </p:nvPr>
        </p:nvSpPr>
        <p:spPr>
          <a:xfrm>
            <a:off x="702850" y="3625275"/>
            <a:ext cx="3333300" cy="765300"/>
          </a:xfrm>
          <a:prstGeom prst="rect">
            <a:avLst/>
          </a:prstGeom>
        </p:spPr>
        <p:txBody>
          <a:bodyPr anchorCtr="0" anchor="t" bIns="91425" lIns="91425" spcFirstLastPara="1" rIns="91425" wrap="square" tIns="91425"/>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Shape 18"/>
          <p:cNvGrpSpPr/>
          <p:nvPr/>
        </p:nvGrpSpPr>
        <p:grpSpPr>
          <a:xfrm>
            <a:off x="830392" y="1191256"/>
            <a:ext cx="745763" cy="45826"/>
            <a:chOff x="4580561" y="2589004"/>
            <a:chExt cx="1064464" cy="25200"/>
          </a:xfrm>
        </p:grpSpPr>
        <p:sp>
          <p:nvSpPr>
            <p:cNvPr id="19" name="Shape 1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0" name="Shape 2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1" name="Shape 21"/>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Shape 2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Shape 2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25" name="Shape 25"/>
          <p:cNvGrpSpPr/>
          <p:nvPr/>
        </p:nvGrpSpPr>
        <p:grpSpPr>
          <a:xfrm>
            <a:off x="830392" y="1191256"/>
            <a:ext cx="745763" cy="45826"/>
            <a:chOff x="4580561" y="2589004"/>
            <a:chExt cx="1064464" cy="25200"/>
          </a:xfrm>
        </p:grpSpPr>
        <p:sp>
          <p:nvSpPr>
            <p:cNvPr id="26" name="Shape 2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27" name="Shape 2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28" name="Shape 28"/>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Shape 29"/>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Shape 3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Shape 3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33" name="Shape 33"/>
          <p:cNvGrpSpPr/>
          <p:nvPr/>
        </p:nvGrpSpPr>
        <p:grpSpPr>
          <a:xfrm>
            <a:off x="830392" y="1191256"/>
            <a:ext cx="745763" cy="45826"/>
            <a:chOff x="4580561" y="2589004"/>
            <a:chExt cx="1064464" cy="25200"/>
          </a:xfrm>
        </p:grpSpPr>
        <p:sp>
          <p:nvSpPr>
            <p:cNvPr id="34" name="Shape 3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35" name="Shape 3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36" name="Shape 36"/>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Shape 37"/>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Shape 38"/>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Shape 3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Shape 4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42" name="Shape 42"/>
          <p:cNvGrpSpPr/>
          <p:nvPr/>
        </p:nvGrpSpPr>
        <p:grpSpPr>
          <a:xfrm>
            <a:off x="830392" y="1191256"/>
            <a:ext cx="745763" cy="45826"/>
            <a:chOff x="4580561" y="2589004"/>
            <a:chExt cx="1064464" cy="25200"/>
          </a:xfrm>
        </p:grpSpPr>
        <p:sp>
          <p:nvSpPr>
            <p:cNvPr id="43" name="Shape 4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44" name="Shape 4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45" name="Shape 45"/>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Shape 4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Shape 4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49" name="Shape 49"/>
          <p:cNvGrpSpPr/>
          <p:nvPr/>
        </p:nvGrpSpPr>
        <p:grpSpPr>
          <a:xfrm>
            <a:off x="830392" y="1191256"/>
            <a:ext cx="745763" cy="45826"/>
            <a:chOff x="4580561" y="2589004"/>
            <a:chExt cx="1064464" cy="25200"/>
          </a:xfrm>
        </p:grpSpPr>
        <p:sp>
          <p:nvSpPr>
            <p:cNvPr id="50" name="Shape 5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1" name="Shape 5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2" name="Shape 52"/>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Shape 53"/>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Shape 5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Shape 56"/>
          <p:cNvGrpSpPr/>
          <p:nvPr/>
        </p:nvGrpSpPr>
        <p:grpSpPr>
          <a:xfrm>
            <a:off x="830392" y="4169130"/>
            <a:ext cx="745763" cy="45826"/>
            <a:chOff x="4580561" y="2589004"/>
            <a:chExt cx="1064464" cy="25200"/>
          </a:xfrm>
        </p:grpSpPr>
        <p:sp>
          <p:nvSpPr>
            <p:cNvPr id="57" name="Shape 57"/>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58" name="Shape 5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59" name="Shape 59"/>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Shape 6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Shape 6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nvGrpSpPr>
          <p:cNvPr id="63" name="Shape 63"/>
          <p:cNvGrpSpPr/>
          <p:nvPr/>
        </p:nvGrpSpPr>
        <p:grpSpPr>
          <a:xfrm>
            <a:off x="830392" y="1191256"/>
            <a:ext cx="745763" cy="45826"/>
            <a:chOff x="4580561" y="2589004"/>
            <a:chExt cx="1064464" cy="25200"/>
          </a:xfrm>
        </p:grpSpPr>
        <p:sp>
          <p:nvSpPr>
            <p:cNvPr id="64" name="Shape 6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
          <p:nvSpPr>
            <p:cNvPr id="65" name="Shape 6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grpSp>
      <p:sp>
        <p:nvSpPr>
          <p:cNvPr id="66" name="Shape 66"/>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Shape 67"/>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Shape 68"/>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Shape 6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Shape 71"/>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72" name="Shape 7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Shape 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mc:AlternateContent>
    <mc:Choice Requires="p14">
      <p:transition spd="slow" p14:dur="1000">
        <p14:prism dir="l"/>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1" Type="http://schemas.openxmlformats.org/officeDocument/2006/relationships/image" Target="../media/image1.jpg"/><Relationship Id="rId10" Type="http://schemas.openxmlformats.org/officeDocument/2006/relationships/hyperlink" Target="#slide=id.g1f87997393_0_1504" TargetMode="External"/><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hyperlink" Target="#slide=id.g1f87997393_0_821" TargetMode="External"/><Relationship Id="rId4" Type="http://schemas.openxmlformats.org/officeDocument/2006/relationships/hyperlink" Target="#slide=id.g1f87997393_0_835" TargetMode="External"/><Relationship Id="rId9" Type="http://schemas.openxmlformats.org/officeDocument/2006/relationships/hyperlink" Target="#slide=id.g1f87997393_0_1166" TargetMode="External"/><Relationship Id="rId5" Type="http://schemas.openxmlformats.org/officeDocument/2006/relationships/hyperlink" Target="#slide=id.g1f87997393_0_848" TargetMode="External"/><Relationship Id="rId6" Type="http://schemas.openxmlformats.org/officeDocument/2006/relationships/hyperlink" Target="#slide=id.g1f87997393_0_864" TargetMode="External"/><Relationship Id="rId7" Type="http://schemas.openxmlformats.org/officeDocument/2006/relationships/hyperlink" Target="#slide=id.g1f87997393_0_971" TargetMode="External"/><Relationship Id="rId8" Type="http://schemas.openxmlformats.org/officeDocument/2006/relationships/hyperlink" Target="#slide=id.g1f87997393_0_1053"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3.jpg"/><Relationship Id="rId4" Type="http://schemas.openxmlformats.org/officeDocument/2006/relationships/image" Target="../media/image4.jpg"/><Relationship Id="rId5" Type="http://schemas.openxmlformats.org/officeDocument/2006/relationships/image" Target="../media/image2.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accent4"/>
        </a:solidFill>
      </p:bgPr>
    </p:bg>
    <p:spTree>
      <p:nvGrpSpPr>
        <p:cNvPr id="145" name="Shape 145"/>
        <p:cNvGrpSpPr/>
        <p:nvPr/>
      </p:nvGrpSpPr>
      <p:grpSpPr>
        <a:xfrm>
          <a:off x="0" y="0"/>
          <a:ext cx="0" cy="0"/>
          <a:chOff x="0" y="0"/>
          <a:chExt cx="0" cy="0"/>
        </a:xfrm>
      </p:grpSpPr>
      <p:sp>
        <p:nvSpPr>
          <p:cNvPr id="146" name="Shape 146"/>
          <p:cNvSpPr txBox="1"/>
          <p:nvPr>
            <p:ph type="ctrTitle"/>
          </p:nvPr>
        </p:nvSpPr>
        <p:spPr>
          <a:xfrm>
            <a:off x="506475" y="1367450"/>
            <a:ext cx="8338800" cy="8610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Computer Graphics Mini Project </a:t>
            </a:r>
            <a:endParaRPr/>
          </a:p>
        </p:txBody>
      </p:sp>
      <p:sp>
        <p:nvSpPr>
          <p:cNvPr id="147" name="Shape 147"/>
          <p:cNvSpPr txBox="1"/>
          <p:nvPr>
            <p:ph idx="1" type="subTitle"/>
          </p:nvPr>
        </p:nvSpPr>
        <p:spPr>
          <a:xfrm>
            <a:off x="727950" y="3004075"/>
            <a:ext cx="7688100" cy="1014000"/>
          </a:xfrm>
          <a:prstGeom prst="rect">
            <a:avLst/>
          </a:prstGeom>
          <a:solidFill>
            <a:srgbClr val="C9DAF8"/>
          </a:solidFill>
          <a:ln cap="flat" cmpd="sng" w="9525">
            <a:solidFill>
              <a:srgbClr val="3C78D8"/>
            </a:solidFill>
            <a:prstDash val="solid"/>
            <a:round/>
            <a:headEnd len="sm" w="sm" type="none"/>
            <a:tailEnd len="sm" w="sm" type="none"/>
          </a:ln>
        </p:spPr>
        <p:txBody>
          <a:bodyPr anchorCtr="0" anchor="t" bIns="91425" lIns="91425" spcFirstLastPara="1" rIns="91425" wrap="square" tIns="91425">
            <a:noAutofit/>
          </a:bodyPr>
          <a:lstStyle/>
          <a:p>
            <a:pPr indent="0" lvl="0" marL="0" rtl="0" algn="ctr">
              <a:lnSpc>
                <a:spcPct val="115000"/>
              </a:lnSpc>
              <a:spcBef>
                <a:spcPts val="0"/>
              </a:spcBef>
              <a:spcAft>
                <a:spcPts val="1600"/>
              </a:spcAft>
              <a:buNone/>
            </a:pPr>
            <a:r>
              <a:rPr b="1" lang="en-GB" sz="2400">
                <a:solidFill>
                  <a:srgbClr val="000000"/>
                </a:solidFill>
                <a:latin typeface="Proxima Nova"/>
                <a:ea typeface="Proxima Nova"/>
                <a:cs typeface="Proxima Nova"/>
                <a:sym typeface="Proxima Nova"/>
              </a:rPr>
              <a:t>Solution to the Waldo Puzzle using Object Detection in Tensorflow</a:t>
            </a:r>
            <a:endParaRPr b="1" sz="2400">
              <a:solidFill>
                <a:srgbClr val="000000"/>
              </a:solidFill>
              <a:latin typeface="Proxima Nova"/>
              <a:ea typeface="Proxima Nova"/>
              <a:cs typeface="Proxima Nova"/>
              <a:sym typeface="Proxima Nova"/>
            </a:endParaRPr>
          </a:p>
        </p:txBody>
      </p:sp>
      <p:sp>
        <p:nvSpPr>
          <p:cNvPr id="148" name="Shape 148"/>
          <p:cNvSpPr txBox="1"/>
          <p:nvPr/>
        </p:nvSpPr>
        <p:spPr>
          <a:xfrm>
            <a:off x="1676975" y="641525"/>
            <a:ext cx="5424900" cy="450300"/>
          </a:xfrm>
          <a:prstGeom prst="rect">
            <a:avLst/>
          </a:prstGeom>
          <a:noFill/>
          <a:ln>
            <a:noFill/>
          </a:ln>
        </p:spPr>
        <p:txBody>
          <a:bodyPr anchorCtr="0" anchor="t" bIns="91425" lIns="91425" spcFirstLastPara="1" rIns="91425" wrap="square" tIns="91425">
            <a:noAutofit/>
          </a:bodyPr>
          <a:lstStyle/>
          <a:p>
            <a:pPr indent="0" lvl="0" marL="2286000">
              <a:spcBef>
                <a:spcPts val="0"/>
              </a:spcBef>
              <a:spcAft>
                <a:spcPts val="0"/>
              </a:spcAft>
              <a:buNone/>
            </a:pPr>
            <a:r>
              <a:rPr lang="en-GB" sz="1800"/>
              <a:t>CO352</a:t>
            </a:r>
            <a:endParaRPr sz="18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Shape 2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t/>
            </a:r>
            <a:endParaRPr/>
          </a:p>
        </p:txBody>
      </p:sp>
      <p:sp>
        <p:nvSpPr>
          <p:cNvPr id="222" name="Shape 222"/>
          <p:cNvSpPr txBox="1"/>
          <p:nvPr>
            <p:ph type="title"/>
          </p:nvPr>
        </p:nvSpPr>
        <p:spPr>
          <a:xfrm>
            <a:off x="414300" y="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Output</a:t>
            </a:r>
            <a:endParaRPr/>
          </a:p>
        </p:txBody>
      </p:sp>
      <p:pic>
        <p:nvPicPr>
          <p:cNvPr id="223" name="Shape 223"/>
          <p:cNvPicPr preferRelativeResize="0"/>
          <p:nvPr/>
        </p:nvPicPr>
        <p:blipFill rotWithShape="1">
          <a:blip r:embed="rId3">
            <a:alphaModFix/>
          </a:blip>
          <a:srcRect b="1497" l="0" r="0" t="10396"/>
          <a:stretch/>
        </p:blipFill>
        <p:spPr>
          <a:xfrm>
            <a:off x="306388" y="535200"/>
            <a:ext cx="8306124" cy="452952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7" name="Shape 227"/>
        <p:cNvGrpSpPr/>
        <p:nvPr/>
      </p:nvGrpSpPr>
      <p:grpSpPr>
        <a:xfrm>
          <a:off x="0" y="0"/>
          <a:ext cx="0" cy="0"/>
          <a:chOff x="0" y="0"/>
          <a:chExt cx="0" cy="0"/>
        </a:xfrm>
      </p:grpSpPr>
      <p:sp>
        <p:nvSpPr>
          <p:cNvPr id="228" name="Shape 228"/>
          <p:cNvSpPr txBox="1"/>
          <p:nvPr>
            <p:ph type="title"/>
          </p:nvPr>
        </p:nvSpPr>
        <p:spPr>
          <a:xfrm>
            <a:off x="727650" y="564550"/>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Applications</a:t>
            </a:r>
            <a:endParaRPr/>
          </a:p>
        </p:txBody>
      </p:sp>
      <p:sp>
        <p:nvSpPr>
          <p:cNvPr id="229" name="Shape 229"/>
          <p:cNvSpPr txBox="1"/>
          <p:nvPr>
            <p:ph idx="1" type="body"/>
          </p:nvPr>
        </p:nvSpPr>
        <p:spPr>
          <a:xfrm>
            <a:off x="727650" y="1516125"/>
            <a:ext cx="7688700" cy="2261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1800">
                <a:solidFill>
                  <a:srgbClr val="000000"/>
                </a:solidFill>
                <a:latin typeface="Proxima Nova"/>
                <a:ea typeface="Proxima Nova"/>
                <a:cs typeface="Proxima Nova"/>
                <a:sym typeface="Proxima Nova"/>
              </a:rPr>
              <a:t>The applications of object detection are numerous. Some of them are:</a:t>
            </a:r>
            <a:endParaRPr sz="1800">
              <a:solidFill>
                <a:srgbClr val="000000"/>
              </a:solidFill>
              <a:latin typeface="Proxima Nova"/>
              <a:ea typeface="Proxima Nova"/>
              <a:cs typeface="Proxima Nova"/>
              <a:sym typeface="Proxima Nova"/>
            </a:endParaRPr>
          </a:p>
          <a:p>
            <a:pPr indent="-342900" lvl="0" marL="457200" rtl="0">
              <a:spcBef>
                <a:spcPts val="1600"/>
              </a:spcBef>
              <a:spcAft>
                <a:spcPts val="0"/>
              </a:spcAft>
              <a:buClr>
                <a:srgbClr val="000000"/>
              </a:buClr>
              <a:buSzPts val="1800"/>
              <a:buFont typeface="Proxima Nova"/>
              <a:buChar char="●"/>
            </a:pPr>
            <a:r>
              <a:rPr b="1" lang="en-GB" sz="1800">
                <a:solidFill>
                  <a:srgbClr val="000000"/>
                </a:solidFill>
                <a:latin typeface="Proxima Nova"/>
                <a:ea typeface="Proxima Nova"/>
                <a:cs typeface="Proxima Nova"/>
                <a:sym typeface="Proxima Nova"/>
              </a:rPr>
              <a:t>People Counting</a:t>
            </a:r>
            <a:endParaRPr b="1" sz="1800">
              <a:solidFill>
                <a:srgbClr val="000000"/>
              </a:solidFill>
              <a:latin typeface="Proxima Nova"/>
              <a:ea typeface="Proxima Nova"/>
              <a:cs typeface="Proxima Nova"/>
              <a:sym typeface="Proxima Nova"/>
            </a:endParaRPr>
          </a:p>
          <a:p>
            <a:pPr indent="-342900" lvl="0" marL="457200" rtl="0">
              <a:spcBef>
                <a:spcPts val="0"/>
              </a:spcBef>
              <a:spcAft>
                <a:spcPts val="0"/>
              </a:spcAft>
              <a:buClr>
                <a:srgbClr val="000000"/>
              </a:buClr>
              <a:buSzPts val="1800"/>
              <a:buFont typeface="Proxima Nova"/>
              <a:buChar char="●"/>
            </a:pPr>
            <a:r>
              <a:rPr b="1" lang="en-GB" sz="1800">
                <a:solidFill>
                  <a:srgbClr val="000000"/>
                </a:solidFill>
                <a:latin typeface="Proxima Nova"/>
                <a:ea typeface="Proxima Nova"/>
                <a:cs typeface="Proxima Nova"/>
                <a:sym typeface="Proxima Nova"/>
              </a:rPr>
              <a:t>Vehicle detection</a:t>
            </a:r>
            <a:endParaRPr b="1" sz="1800">
              <a:solidFill>
                <a:srgbClr val="000000"/>
              </a:solidFill>
              <a:latin typeface="Proxima Nova"/>
              <a:ea typeface="Proxima Nova"/>
              <a:cs typeface="Proxima Nova"/>
              <a:sym typeface="Proxima Nova"/>
            </a:endParaRPr>
          </a:p>
          <a:p>
            <a:pPr indent="-342900" lvl="0" marL="457200" rtl="0">
              <a:spcBef>
                <a:spcPts val="0"/>
              </a:spcBef>
              <a:spcAft>
                <a:spcPts val="0"/>
              </a:spcAft>
              <a:buClr>
                <a:srgbClr val="000000"/>
              </a:buClr>
              <a:buSzPts val="1800"/>
              <a:buFont typeface="Proxima Nova"/>
              <a:buChar char="●"/>
            </a:pPr>
            <a:r>
              <a:rPr b="1" lang="en-GB" sz="1800">
                <a:solidFill>
                  <a:srgbClr val="000000"/>
                </a:solidFill>
                <a:latin typeface="Proxima Nova"/>
                <a:ea typeface="Proxima Nova"/>
                <a:cs typeface="Proxima Nova"/>
                <a:sym typeface="Proxima Nova"/>
              </a:rPr>
              <a:t>Manufacturing Industry</a:t>
            </a:r>
            <a:endParaRPr b="1" sz="1800">
              <a:solidFill>
                <a:srgbClr val="000000"/>
              </a:solidFill>
              <a:latin typeface="Proxima Nova"/>
              <a:ea typeface="Proxima Nova"/>
              <a:cs typeface="Proxima Nova"/>
              <a:sym typeface="Proxima Nova"/>
            </a:endParaRPr>
          </a:p>
          <a:p>
            <a:pPr indent="-342900" lvl="0" marL="457200" rtl="0">
              <a:spcBef>
                <a:spcPts val="0"/>
              </a:spcBef>
              <a:spcAft>
                <a:spcPts val="0"/>
              </a:spcAft>
              <a:buClr>
                <a:srgbClr val="000000"/>
              </a:buClr>
              <a:buSzPts val="1800"/>
              <a:buFont typeface="Proxima Nova"/>
              <a:buChar char="●"/>
            </a:pPr>
            <a:r>
              <a:rPr b="1" lang="en-GB" sz="1800">
                <a:solidFill>
                  <a:srgbClr val="000000"/>
                </a:solidFill>
                <a:latin typeface="Proxima Nova"/>
                <a:ea typeface="Proxima Nova"/>
                <a:cs typeface="Proxima Nova"/>
                <a:sym typeface="Proxima Nova"/>
              </a:rPr>
              <a:t>Online image classifying</a:t>
            </a:r>
            <a:endParaRPr b="1" sz="1800">
              <a:solidFill>
                <a:srgbClr val="000000"/>
              </a:solidFill>
              <a:latin typeface="Proxima Nova"/>
              <a:ea typeface="Proxima Nova"/>
              <a:cs typeface="Proxima Nova"/>
              <a:sym typeface="Proxima Nova"/>
            </a:endParaRPr>
          </a:p>
          <a:p>
            <a:pPr indent="-342900" lvl="0" marL="457200">
              <a:spcBef>
                <a:spcPts val="0"/>
              </a:spcBef>
              <a:spcAft>
                <a:spcPts val="0"/>
              </a:spcAft>
              <a:buClr>
                <a:srgbClr val="000000"/>
              </a:buClr>
              <a:buSzPts val="1800"/>
              <a:buFont typeface="Proxima Nova"/>
              <a:buChar char="●"/>
            </a:pPr>
            <a:r>
              <a:rPr b="1" lang="en-GB" sz="1800">
                <a:solidFill>
                  <a:srgbClr val="000000"/>
                </a:solidFill>
                <a:latin typeface="Proxima Nova"/>
                <a:ea typeface="Proxima Nova"/>
                <a:cs typeface="Proxima Nova"/>
                <a:sym typeface="Proxima Nova"/>
              </a:rPr>
              <a:t>Self driving cars</a:t>
            </a:r>
            <a:endParaRPr b="1" sz="1800">
              <a:solidFill>
                <a:srgbClr val="000000"/>
              </a:solidFill>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Shape 234"/>
          <p:cNvSpPr txBox="1"/>
          <p:nvPr>
            <p:ph type="title"/>
          </p:nvPr>
        </p:nvSpPr>
        <p:spPr>
          <a:xfrm>
            <a:off x="727650" y="575825"/>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Advantages</a:t>
            </a:r>
            <a:r>
              <a:rPr lang="en-GB"/>
              <a:t> and Disadvantages</a:t>
            </a:r>
            <a:endParaRPr/>
          </a:p>
        </p:txBody>
      </p:sp>
      <p:sp>
        <p:nvSpPr>
          <p:cNvPr id="235" name="Shape 235"/>
          <p:cNvSpPr/>
          <p:nvPr/>
        </p:nvSpPr>
        <p:spPr>
          <a:xfrm>
            <a:off x="956675" y="1631975"/>
            <a:ext cx="7326900" cy="2498700"/>
          </a:xfrm>
          <a:prstGeom prst="rect">
            <a:avLst/>
          </a:prstGeom>
          <a:solidFill>
            <a:schemeClr val="lt2"/>
          </a:solidFill>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cxnSp>
        <p:nvCxnSpPr>
          <p:cNvPr id="236" name="Shape 236"/>
          <p:cNvCxnSpPr>
            <a:stCxn id="235" idx="0"/>
            <a:endCxn id="235" idx="2"/>
          </p:cNvCxnSpPr>
          <p:nvPr/>
        </p:nvCxnSpPr>
        <p:spPr>
          <a:xfrm>
            <a:off x="4620125" y="1631975"/>
            <a:ext cx="0" cy="2498700"/>
          </a:xfrm>
          <a:prstGeom prst="straightConnector1">
            <a:avLst/>
          </a:prstGeom>
          <a:noFill/>
          <a:ln cap="flat" cmpd="sng" w="19050">
            <a:solidFill>
              <a:srgbClr val="000000"/>
            </a:solidFill>
            <a:prstDash val="solid"/>
            <a:round/>
            <a:headEnd len="med" w="med" type="none"/>
            <a:tailEnd len="med" w="med" type="none"/>
          </a:ln>
        </p:spPr>
      </p:cxnSp>
      <p:cxnSp>
        <p:nvCxnSpPr>
          <p:cNvPr id="237" name="Shape 237"/>
          <p:cNvCxnSpPr/>
          <p:nvPr/>
        </p:nvCxnSpPr>
        <p:spPr>
          <a:xfrm>
            <a:off x="967925" y="2127150"/>
            <a:ext cx="7304400" cy="22500"/>
          </a:xfrm>
          <a:prstGeom prst="straightConnector1">
            <a:avLst/>
          </a:prstGeom>
          <a:noFill/>
          <a:ln cap="flat" cmpd="sng" w="19050">
            <a:solidFill>
              <a:srgbClr val="000000"/>
            </a:solidFill>
            <a:prstDash val="solid"/>
            <a:round/>
            <a:headEnd len="med" w="med" type="none"/>
            <a:tailEnd len="med" w="med" type="none"/>
          </a:ln>
        </p:spPr>
      </p:cxnSp>
      <p:sp>
        <p:nvSpPr>
          <p:cNvPr id="238" name="Shape 238"/>
          <p:cNvSpPr txBox="1"/>
          <p:nvPr/>
        </p:nvSpPr>
        <p:spPr>
          <a:xfrm>
            <a:off x="956675" y="1631975"/>
            <a:ext cx="3652200" cy="4164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GB" sz="1600" u="sng">
                <a:latin typeface="Proxima Nova"/>
                <a:ea typeface="Proxima Nova"/>
                <a:cs typeface="Proxima Nova"/>
                <a:sym typeface="Proxima Nova"/>
              </a:rPr>
              <a:t>Advantages</a:t>
            </a:r>
            <a:endParaRPr sz="1600" u="sng">
              <a:latin typeface="Proxima Nova"/>
              <a:ea typeface="Proxima Nova"/>
              <a:cs typeface="Proxima Nova"/>
              <a:sym typeface="Proxima Nova"/>
            </a:endParaRPr>
          </a:p>
        </p:txBody>
      </p:sp>
      <p:sp>
        <p:nvSpPr>
          <p:cNvPr id="239" name="Shape 239"/>
          <p:cNvSpPr txBox="1"/>
          <p:nvPr/>
        </p:nvSpPr>
        <p:spPr>
          <a:xfrm>
            <a:off x="4631375" y="1631975"/>
            <a:ext cx="3652200" cy="416400"/>
          </a:xfrm>
          <a:prstGeom prst="rect">
            <a:avLst/>
          </a:prstGeom>
          <a:noFill/>
          <a:ln>
            <a:noFill/>
          </a:ln>
        </p:spPr>
        <p:txBody>
          <a:bodyPr anchorCtr="0" anchor="t" bIns="91425" lIns="91425" spcFirstLastPara="1" rIns="91425" wrap="square" tIns="91425">
            <a:noAutofit/>
          </a:bodyPr>
          <a:lstStyle/>
          <a:p>
            <a:pPr indent="0" lvl="0" marL="0" algn="ctr">
              <a:spcBef>
                <a:spcPts val="0"/>
              </a:spcBef>
              <a:spcAft>
                <a:spcPts val="0"/>
              </a:spcAft>
              <a:buNone/>
            </a:pPr>
            <a:r>
              <a:rPr lang="en-GB" sz="1600" u="sng">
                <a:latin typeface="Proxima Nova"/>
                <a:ea typeface="Proxima Nova"/>
                <a:cs typeface="Proxima Nova"/>
                <a:sym typeface="Proxima Nova"/>
              </a:rPr>
              <a:t>Disadvantages</a:t>
            </a:r>
            <a:endParaRPr sz="1600" u="sng">
              <a:latin typeface="Proxima Nova"/>
              <a:ea typeface="Proxima Nova"/>
              <a:cs typeface="Proxima Nova"/>
              <a:sym typeface="Proxima Nova"/>
            </a:endParaRPr>
          </a:p>
        </p:txBody>
      </p:sp>
      <p:sp>
        <p:nvSpPr>
          <p:cNvPr id="240" name="Shape 240"/>
          <p:cNvSpPr txBox="1"/>
          <p:nvPr/>
        </p:nvSpPr>
        <p:spPr>
          <a:xfrm>
            <a:off x="945425" y="2149650"/>
            <a:ext cx="3686100" cy="1981200"/>
          </a:xfrm>
          <a:prstGeom prst="rect">
            <a:avLst/>
          </a:prstGeom>
          <a:noFill/>
          <a:ln>
            <a:noFill/>
          </a:ln>
        </p:spPr>
        <p:txBody>
          <a:bodyPr anchorCtr="0" anchor="t" bIns="91425" lIns="91425" spcFirstLastPara="1" rIns="91425" wrap="square" tIns="91425">
            <a:noAutofit/>
          </a:bodyPr>
          <a:lstStyle/>
          <a:p>
            <a:pPr indent="-317500" lvl="0" marL="457200" rtl="0">
              <a:spcBef>
                <a:spcPts val="0"/>
              </a:spcBef>
              <a:spcAft>
                <a:spcPts val="0"/>
              </a:spcAft>
              <a:buSzPts val="1400"/>
              <a:buAutoNum type="arabicPeriod"/>
            </a:pPr>
            <a:r>
              <a:rPr lang="en-GB"/>
              <a:t>Finding Waldo using machine learning saves us considerable amount of time compared to finding it with the naked eye.</a:t>
            </a:r>
            <a:endParaRPr/>
          </a:p>
          <a:p>
            <a:pPr indent="-317500" lvl="0" marL="457200">
              <a:spcBef>
                <a:spcPts val="0"/>
              </a:spcBef>
              <a:spcAft>
                <a:spcPts val="0"/>
              </a:spcAft>
              <a:buSzPts val="1400"/>
              <a:buAutoNum type="arabicPeriod"/>
            </a:pPr>
            <a:r>
              <a:rPr lang="en-GB"/>
              <a:t>The concept of object detection can be extended to a variety of applications.</a:t>
            </a:r>
            <a:endParaRPr/>
          </a:p>
        </p:txBody>
      </p:sp>
      <p:sp>
        <p:nvSpPr>
          <p:cNvPr id="241" name="Shape 241"/>
          <p:cNvSpPr txBox="1"/>
          <p:nvPr/>
        </p:nvSpPr>
        <p:spPr>
          <a:xfrm>
            <a:off x="4648275" y="2149700"/>
            <a:ext cx="3652200" cy="1981200"/>
          </a:xfrm>
          <a:prstGeom prst="rect">
            <a:avLst/>
          </a:prstGeom>
          <a:noFill/>
          <a:ln>
            <a:noFill/>
          </a:ln>
        </p:spPr>
        <p:txBody>
          <a:bodyPr anchorCtr="0" anchor="t" bIns="91425" lIns="91425" spcFirstLastPara="1" rIns="91425" wrap="square" tIns="91425">
            <a:noAutofit/>
          </a:bodyPr>
          <a:lstStyle/>
          <a:p>
            <a:pPr indent="-317500" lvl="0" marL="457200" rtl="0">
              <a:spcBef>
                <a:spcPts val="0"/>
              </a:spcBef>
              <a:spcAft>
                <a:spcPts val="0"/>
              </a:spcAft>
              <a:buSzPts val="1400"/>
              <a:buAutoNum type="arabicPeriod"/>
            </a:pPr>
            <a:r>
              <a:rPr lang="en-GB"/>
              <a:t>When Waldo is very large in the image, our model fails to find him.</a:t>
            </a:r>
            <a:endParaRPr/>
          </a:p>
          <a:p>
            <a:pPr indent="0" lvl="0" marL="0" rtl="0">
              <a:spcBef>
                <a:spcPts val="0"/>
              </a:spcBef>
              <a:spcAft>
                <a:spcPts val="0"/>
              </a:spcAft>
              <a:buNone/>
            </a:pPr>
            <a:r>
              <a:t/>
            </a:r>
            <a:endParaRPr/>
          </a:p>
          <a:p>
            <a:pPr indent="-317500" lvl="0" marL="457200">
              <a:spcBef>
                <a:spcPts val="0"/>
              </a:spcBef>
              <a:spcAft>
                <a:spcPts val="0"/>
              </a:spcAft>
              <a:buSzPts val="1400"/>
              <a:buAutoNum type="arabicPeriod"/>
            </a:pPr>
            <a:r>
              <a:rPr lang="en-GB"/>
              <a:t>The process of training can be time-consuming especially if there’a a variety of objects to be identified.</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Shape 246"/>
          <p:cNvSpPr txBox="1"/>
          <p:nvPr>
            <p:ph type="title"/>
          </p:nvPr>
        </p:nvSpPr>
        <p:spPr>
          <a:xfrm>
            <a:off x="673175" y="575825"/>
            <a:ext cx="76884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Conclusion</a:t>
            </a:r>
            <a:endParaRPr/>
          </a:p>
        </p:txBody>
      </p:sp>
      <p:sp>
        <p:nvSpPr>
          <p:cNvPr id="247" name="Shape 247"/>
          <p:cNvSpPr txBox="1"/>
          <p:nvPr/>
        </p:nvSpPr>
        <p:spPr>
          <a:xfrm>
            <a:off x="1024200" y="1778275"/>
            <a:ext cx="6663000" cy="2183400"/>
          </a:xfrm>
          <a:prstGeom prst="rect">
            <a:avLst/>
          </a:prstGeom>
          <a:noFill/>
          <a:ln>
            <a:noFill/>
          </a:ln>
        </p:spPr>
        <p:txBody>
          <a:bodyPr anchorCtr="0" anchor="t" bIns="91425" lIns="91425" spcFirstLastPara="1" rIns="91425" wrap="square" tIns="91425">
            <a:noAutofit/>
          </a:bodyPr>
          <a:lstStyle/>
          <a:p>
            <a:pPr indent="-330200" lvl="0" marL="457200">
              <a:spcBef>
                <a:spcPts val="0"/>
              </a:spcBef>
              <a:spcAft>
                <a:spcPts val="0"/>
              </a:spcAft>
              <a:buSzPts val="1600"/>
              <a:buFont typeface="Proxima Nova"/>
              <a:buChar char="●"/>
            </a:pPr>
            <a:r>
              <a:rPr lang="en-GB" sz="1600">
                <a:latin typeface="Proxima Nova"/>
                <a:ea typeface="Proxima Nova"/>
                <a:cs typeface="Proxima Nova"/>
                <a:sym typeface="Proxima Nova"/>
              </a:rPr>
              <a:t>The model we trained worked well for all testing data(images). It managed to find Waldo in the evaluation images and did pretty great on some extra random examples from the internet. </a:t>
            </a:r>
            <a:endParaRPr sz="1600">
              <a:latin typeface="Proxima Nova"/>
              <a:ea typeface="Proxima Nova"/>
              <a:cs typeface="Proxima Nova"/>
              <a:sym typeface="Proxima Nova"/>
            </a:endParaRPr>
          </a:p>
          <a:p>
            <a:pPr indent="0" lvl="0" marL="0">
              <a:spcBef>
                <a:spcPts val="0"/>
              </a:spcBef>
              <a:spcAft>
                <a:spcPts val="0"/>
              </a:spcAft>
              <a:buNone/>
            </a:pPr>
            <a:r>
              <a:t/>
            </a:r>
            <a:endParaRPr sz="1600">
              <a:latin typeface="Proxima Nova"/>
              <a:ea typeface="Proxima Nova"/>
              <a:cs typeface="Proxima Nova"/>
              <a:sym typeface="Proxima Nova"/>
            </a:endParaRPr>
          </a:p>
          <a:p>
            <a:pPr indent="-330200" lvl="0" marL="457200">
              <a:spcBef>
                <a:spcPts val="0"/>
              </a:spcBef>
              <a:spcAft>
                <a:spcPts val="0"/>
              </a:spcAft>
              <a:buSzPts val="1600"/>
              <a:buFont typeface="Proxima Nova"/>
              <a:buChar char="●"/>
            </a:pPr>
            <a:r>
              <a:rPr lang="en-GB" sz="1600">
                <a:latin typeface="Proxima Nova"/>
                <a:ea typeface="Proxima Nova"/>
                <a:cs typeface="Proxima Nova"/>
                <a:sym typeface="Proxima Nova"/>
              </a:rPr>
              <a:t>It failed to find Waldo where he was really large, which should be even easier to solve as opposed to finding him where he’s really small. This probably was because our model overfit our training data as a result of using only a handful of training images.</a:t>
            </a:r>
            <a:endParaRPr sz="1600">
              <a:latin typeface="Proxima Nova"/>
              <a:ea typeface="Proxima Nova"/>
              <a:cs typeface="Proxima Nova"/>
              <a:sym typeface="Proxima Nova"/>
            </a:endParaRPr>
          </a:p>
          <a:p>
            <a:pPr indent="0" lvl="0" marL="0">
              <a:spcBef>
                <a:spcPts val="0"/>
              </a:spcBef>
              <a:spcAft>
                <a:spcPts val="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1" name="Shape 251"/>
        <p:cNvGrpSpPr/>
        <p:nvPr/>
      </p:nvGrpSpPr>
      <p:grpSpPr>
        <a:xfrm>
          <a:off x="0" y="0"/>
          <a:ext cx="0" cy="0"/>
          <a:chOff x="0" y="0"/>
          <a:chExt cx="0" cy="0"/>
        </a:xfrm>
      </p:grpSpPr>
      <p:sp>
        <p:nvSpPr>
          <p:cNvPr id="252" name="Shape 252"/>
          <p:cNvSpPr txBox="1"/>
          <p:nvPr>
            <p:ph type="title"/>
          </p:nvPr>
        </p:nvSpPr>
        <p:spPr>
          <a:xfrm>
            <a:off x="2547975" y="2070150"/>
            <a:ext cx="4385700" cy="692400"/>
          </a:xfrm>
          <a:prstGeom prst="rect">
            <a:avLst/>
          </a:prstGeom>
        </p:spPr>
        <p:txBody>
          <a:bodyPr anchorCtr="0" anchor="t" bIns="91425" lIns="91425" spcFirstLastPara="1" rIns="91425" wrap="square" tIns="91425">
            <a:noAutofit/>
          </a:bodyPr>
          <a:lstStyle/>
          <a:p>
            <a:pPr indent="0" lvl="0" marL="0" rtl="0">
              <a:spcBef>
                <a:spcPts val="0"/>
              </a:spcBef>
              <a:spcAft>
                <a:spcPts val="0"/>
              </a:spcAft>
              <a:buNone/>
            </a:pPr>
            <a:r>
              <a:rPr lang="en-GB" sz="4800"/>
              <a:t>THANK YOU!</a:t>
            </a:r>
            <a:endParaRPr sz="4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Shape 153"/>
          <p:cNvSpPr txBox="1"/>
          <p:nvPr>
            <p:ph type="title"/>
          </p:nvPr>
        </p:nvSpPr>
        <p:spPr>
          <a:xfrm>
            <a:off x="1294300" y="790550"/>
            <a:ext cx="7038900" cy="487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What is the Waldo Puzzle?</a:t>
            </a:r>
            <a:endParaRPr/>
          </a:p>
        </p:txBody>
      </p:sp>
      <p:sp>
        <p:nvSpPr>
          <p:cNvPr id="154" name="Shape 154"/>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FFFFFF"/>
                </a:solidFill>
                <a:uFill>
                  <a:noFill/>
                </a:uFill>
                <a:latin typeface="Montserrat"/>
                <a:ea typeface="Montserrat"/>
                <a:cs typeface="Montserrat"/>
                <a:sym typeface="Montserrat"/>
                <a:hlinkClick r:id="rId3"/>
              </a:rPr>
              <a:t>Overview</a:t>
            </a:r>
            <a:endParaRPr sz="1800">
              <a:solidFill>
                <a:srgbClr val="CACACA"/>
              </a:solidFill>
              <a:latin typeface="Average"/>
              <a:ea typeface="Average"/>
              <a:cs typeface="Average"/>
              <a:sym typeface="Average"/>
            </a:endParaRPr>
          </a:p>
        </p:txBody>
      </p:sp>
      <p:sp>
        <p:nvSpPr>
          <p:cNvPr id="155" name="Shape 155"/>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FFFFFF"/>
                </a:solidFill>
                <a:uFill>
                  <a:noFill/>
                </a:uFill>
                <a:latin typeface="Montserrat"/>
                <a:ea typeface="Montserrat"/>
                <a:cs typeface="Montserrat"/>
                <a:sym typeface="Montserrat"/>
                <a:hlinkClick r:id="rId4"/>
              </a:rPr>
              <a:t>Understanding the problems</a:t>
            </a:r>
            <a:endParaRPr>
              <a:solidFill>
                <a:srgbClr val="CACACA"/>
              </a:solidFill>
              <a:latin typeface="Montserrat"/>
              <a:ea typeface="Montserrat"/>
              <a:cs typeface="Montserrat"/>
              <a:sym typeface="Montserrat"/>
            </a:endParaRPr>
          </a:p>
        </p:txBody>
      </p:sp>
      <p:sp>
        <p:nvSpPr>
          <p:cNvPr id="156" name="Shape 156"/>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FFFFFF"/>
                </a:solidFill>
                <a:uFill>
                  <a:noFill/>
                </a:uFill>
                <a:latin typeface="Montserrat"/>
                <a:ea typeface="Montserrat"/>
                <a:cs typeface="Montserrat"/>
                <a:sym typeface="Montserrat"/>
                <a:hlinkClick r:id="rId5"/>
              </a:rPr>
              <a:t>Project objective</a:t>
            </a:r>
            <a:endParaRPr>
              <a:solidFill>
                <a:srgbClr val="CACACA"/>
              </a:solidFill>
              <a:latin typeface="Montserrat"/>
              <a:ea typeface="Montserrat"/>
              <a:cs typeface="Montserrat"/>
              <a:sym typeface="Montserrat"/>
            </a:endParaRPr>
          </a:p>
        </p:txBody>
      </p:sp>
      <p:sp>
        <p:nvSpPr>
          <p:cNvPr id="157" name="Shape 157"/>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FFFFFF"/>
                </a:solidFill>
                <a:uFill>
                  <a:noFill/>
                </a:uFill>
                <a:latin typeface="Montserrat"/>
                <a:ea typeface="Montserrat"/>
                <a:cs typeface="Montserrat"/>
                <a:sym typeface="Montserrat"/>
                <a:hlinkClick r:id="rId6"/>
              </a:rPr>
              <a:t>Target audience</a:t>
            </a:r>
            <a:endParaRPr sz="1800">
              <a:solidFill>
                <a:srgbClr val="CACACA"/>
              </a:solidFill>
              <a:latin typeface="Average"/>
              <a:ea typeface="Average"/>
              <a:cs typeface="Average"/>
              <a:sym typeface="Average"/>
            </a:endParaRPr>
          </a:p>
        </p:txBody>
      </p:sp>
      <p:sp>
        <p:nvSpPr>
          <p:cNvPr id="158" name="Shape 15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FFFFFF"/>
                </a:solidFill>
                <a:uFill>
                  <a:noFill/>
                </a:uFill>
                <a:latin typeface="Montserrat"/>
                <a:ea typeface="Montserrat"/>
                <a:cs typeface="Montserrat"/>
                <a:sym typeface="Montserrat"/>
                <a:hlinkClick r:id="rId7"/>
              </a:rPr>
              <a:t>Market trends</a:t>
            </a:r>
            <a:endParaRPr sz="1800">
              <a:solidFill>
                <a:srgbClr val="CACACA"/>
              </a:solidFill>
              <a:latin typeface="Average"/>
              <a:ea typeface="Average"/>
              <a:cs typeface="Average"/>
              <a:sym typeface="Average"/>
            </a:endParaRPr>
          </a:p>
        </p:txBody>
      </p:sp>
      <p:sp>
        <p:nvSpPr>
          <p:cNvPr id="159" name="Shape 159"/>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FFFFFF"/>
                </a:solidFill>
                <a:uFill>
                  <a:noFill/>
                </a:uFill>
                <a:latin typeface="Montserrat"/>
                <a:ea typeface="Montserrat"/>
                <a:cs typeface="Montserrat"/>
                <a:sym typeface="Montserrat"/>
                <a:hlinkClick r:id="rId8"/>
              </a:rPr>
              <a:t>Cycle diagram</a:t>
            </a:r>
            <a:endParaRPr sz="1800">
              <a:solidFill>
                <a:srgbClr val="CACACA"/>
              </a:solidFill>
              <a:latin typeface="Average"/>
              <a:ea typeface="Average"/>
              <a:cs typeface="Average"/>
              <a:sym typeface="Average"/>
            </a:endParaRPr>
          </a:p>
        </p:txBody>
      </p:sp>
      <p:sp>
        <p:nvSpPr>
          <p:cNvPr id="160" name="Shape 160"/>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FFFFFF"/>
                </a:solidFill>
                <a:uFill>
                  <a:noFill/>
                </a:uFill>
                <a:latin typeface="Montserrat"/>
                <a:ea typeface="Montserrat"/>
                <a:cs typeface="Montserrat"/>
                <a:sym typeface="Montserrat"/>
                <a:hlinkClick r:id="rId9"/>
              </a:rPr>
              <a:t>Introducing: Lorem ipsum</a:t>
            </a:r>
            <a:endParaRPr sz="1800">
              <a:solidFill>
                <a:srgbClr val="CACACA"/>
              </a:solidFill>
              <a:latin typeface="Average"/>
              <a:ea typeface="Average"/>
              <a:cs typeface="Average"/>
              <a:sym typeface="Average"/>
            </a:endParaRPr>
          </a:p>
        </p:txBody>
      </p:sp>
      <p:sp>
        <p:nvSpPr>
          <p:cNvPr id="161" name="Shape 161"/>
          <p:cNvSpPr txBox="1"/>
          <p:nvPr/>
        </p:nvSpPr>
        <p:spPr>
          <a:xfrm>
            <a:off x="4443276" y="3725075"/>
            <a:ext cx="3018300" cy="325500"/>
          </a:xfrm>
          <a:prstGeom prst="rect">
            <a:avLst/>
          </a:prstGeom>
          <a:noFill/>
          <a:ln>
            <a:noFill/>
          </a:ln>
        </p:spPr>
        <p:txBody>
          <a:bodyPr anchorCtr="0" anchor="ctr" bIns="91425" lIns="91425" spcFirstLastPara="1" rIns="91425" wrap="square" tIns="91425">
            <a:noAutofit/>
          </a:bodyPr>
          <a:lstStyle/>
          <a:p>
            <a:pPr indent="0" lvl="0" marL="0" rtl="0">
              <a:spcBef>
                <a:spcPts val="0"/>
              </a:spcBef>
              <a:spcAft>
                <a:spcPts val="0"/>
              </a:spcAft>
              <a:buNone/>
            </a:pPr>
            <a:r>
              <a:rPr lang="en-GB">
                <a:solidFill>
                  <a:srgbClr val="FFFFFF"/>
                </a:solidFill>
                <a:uFill>
                  <a:noFill/>
                </a:uFill>
                <a:latin typeface="Montserrat"/>
                <a:ea typeface="Montserrat"/>
                <a:cs typeface="Montserrat"/>
                <a:sym typeface="Montserrat"/>
                <a:hlinkClick r:id="rId10"/>
              </a:rPr>
              <a:t>Project timeline</a:t>
            </a:r>
            <a:endParaRPr>
              <a:solidFill>
                <a:srgbClr val="CACACA"/>
              </a:solidFill>
              <a:latin typeface="Montserrat"/>
              <a:ea typeface="Montserrat"/>
              <a:cs typeface="Montserrat"/>
              <a:sym typeface="Montserrat"/>
            </a:endParaRPr>
          </a:p>
        </p:txBody>
      </p:sp>
      <p:sp>
        <p:nvSpPr>
          <p:cNvPr id="162" name="Shape 162"/>
          <p:cNvSpPr txBox="1"/>
          <p:nvPr/>
        </p:nvSpPr>
        <p:spPr>
          <a:xfrm>
            <a:off x="1294300" y="2097575"/>
            <a:ext cx="4797300" cy="1868400"/>
          </a:xfrm>
          <a:prstGeom prst="rect">
            <a:avLst/>
          </a:prstGeom>
          <a:noFill/>
          <a:ln>
            <a:noFill/>
          </a:ln>
        </p:spPr>
        <p:txBody>
          <a:bodyPr anchorCtr="0" anchor="t" bIns="91425" lIns="91425" spcFirstLastPara="1" rIns="91425" wrap="square" tIns="91425">
            <a:noAutofit/>
          </a:bodyPr>
          <a:lstStyle/>
          <a:p>
            <a:pPr indent="0" lvl="0" marL="0">
              <a:spcBef>
                <a:spcPts val="0"/>
              </a:spcBef>
              <a:spcAft>
                <a:spcPts val="0"/>
              </a:spcAft>
              <a:buNone/>
            </a:pPr>
            <a:r>
              <a:rPr lang="en-GB">
                <a:latin typeface="Proxima Nova"/>
                <a:ea typeface="Proxima Nova"/>
                <a:cs typeface="Proxima Nova"/>
                <a:sym typeface="Proxima Nova"/>
              </a:rPr>
              <a:t>The Waldo Puzzle consists of a picture or an image with a lot of different characters and objects. The objective is to locate the position of a certain character named </a:t>
            </a:r>
            <a:r>
              <a:rPr b="1" lang="en-GB">
                <a:latin typeface="Proxima Nova"/>
                <a:ea typeface="Proxima Nova"/>
                <a:cs typeface="Proxima Nova"/>
                <a:sym typeface="Proxima Nova"/>
              </a:rPr>
              <a:t>Waldo</a:t>
            </a:r>
            <a:r>
              <a:rPr lang="en-GB">
                <a:latin typeface="Proxima Nova"/>
                <a:ea typeface="Proxima Nova"/>
                <a:cs typeface="Proxima Nova"/>
                <a:sym typeface="Proxima Nova"/>
              </a:rPr>
              <a:t> in the image. </a:t>
            </a:r>
            <a:endParaRPr>
              <a:latin typeface="Proxima Nova"/>
              <a:ea typeface="Proxima Nova"/>
              <a:cs typeface="Proxima Nova"/>
              <a:sym typeface="Proxima Nova"/>
            </a:endParaRPr>
          </a:p>
          <a:p>
            <a:pPr indent="0" lvl="0" marL="0">
              <a:spcBef>
                <a:spcPts val="0"/>
              </a:spcBef>
              <a:spcAft>
                <a:spcPts val="0"/>
              </a:spcAft>
              <a:buNone/>
            </a:pPr>
            <a:r>
              <a:t/>
            </a:r>
            <a:endParaRPr>
              <a:latin typeface="Proxima Nova"/>
              <a:ea typeface="Proxima Nova"/>
              <a:cs typeface="Proxima Nova"/>
              <a:sym typeface="Proxima Nova"/>
            </a:endParaRPr>
          </a:p>
          <a:p>
            <a:pPr indent="0" lvl="0" marL="0">
              <a:spcBef>
                <a:spcPts val="0"/>
              </a:spcBef>
              <a:spcAft>
                <a:spcPts val="0"/>
              </a:spcAft>
              <a:buNone/>
            </a:pPr>
            <a:r>
              <a:rPr lang="en-GB">
                <a:latin typeface="Proxima Nova"/>
                <a:ea typeface="Proxima Nova"/>
                <a:cs typeface="Proxima Nova"/>
                <a:sym typeface="Proxima Nova"/>
              </a:rPr>
              <a:t>The difficulty of the puzzle is usually high,and it generally takes a considerable amount of time to find him using the naked eye. </a:t>
            </a:r>
            <a:endParaRPr>
              <a:latin typeface="Proxima Nova"/>
              <a:ea typeface="Proxima Nova"/>
              <a:cs typeface="Proxima Nova"/>
              <a:sym typeface="Proxima Nova"/>
            </a:endParaRPr>
          </a:p>
        </p:txBody>
      </p:sp>
      <p:pic>
        <p:nvPicPr>
          <p:cNvPr id="163" name="Shape 163"/>
          <p:cNvPicPr preferRelativeResize="0"/>
          <p:nvPr/>
        </p:nvPicPr>
        <p:blipFill>
          <a:blip r:embed="rId11">
            <a:alphaModFix/>
          </a:blip>
          <a:stretch>
            <a:fillRect/>
          </a:stretch>
        </p:blipFill>
        <p:spPr>
          <a:xfrm>
            <a:off x="6181500" y="1264177"/>
            <a:ext cx="2646425" cy="3294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7" name="Shape 167"/>
        <p:cNvGrpSpPr/>
        <p:nvPr/>
      </p:nvGrpSpPr>
      <p:grpSpPr>
        <a:xfrm>
          <a:off x="0" y="0"/>
          <a:ext cx="0" cy="0"/>
          <a:chOff x="0" y="0"/>
          <a:chExt cx="0" cy="0"/>
        </a:xfrm>
      </p:grpSpPr>
      <p:sp>
        <p:nvSpPr>
          <p:cNvPr id="168" name="Shape 168"/>
          <p:cNvSpPr txBox="1"/>
          <p:nvPr>
            <p:ph type="title"/>
          </p:nvPr>
        </p:nvSpPr>
        <p:spPr>
          <a:xfrm>
            <a:off x="878600" y="359975"/>
            <a:ext cx="7038900" cy="914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                 An example of the Waldo Puzzle</a:t>
            </a:r>
            <a:endParaRPr/>
          </a:p>
        </p:txBody>
      </p:sp>
      <p:pic>
        <p:nvPicPr>
          <p:cNvPr id="169" name="Shape 169"/>
          <p:cNvPicPr preferRelativeResize="0"/>
          <p:nvPr/>
        </p:nvPicPr>
        <p:blipFill>
          <a:blip r:embed="rId3">
            <a:alphaModFix/>
          </a:blip>
          <a:stretch>
            <a:fillRect/>
          </a:stretch>
        </p:blipFill>
        <p:spPr>
          <a:xfrm>
            <a:off x="1099525" y="1024200"/>
            <a:ext cx="6930527" cy="38984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sp>
        <p:nvSpPr>
          <p:cNvPr id="174" name="Shape 174"/>
          <p:cNvSpPr txBox="1"/>
          <p:nvPr>
            <p:ph type="title"/>
          </p:nvPr>
        </p:nvSpPr>
        <p:spPr>
          <a:xfrm>
            <a:off x="661900" y="632100"/>
            <a:ext cx="50106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Project Aim and Objectives</a:t>
            </a:r>
            <a:endParaRPr/>
          </a:p>
        </p:txBody>
      </p:sp>
      <p:sp>
        <p:nvSpPr>
          <p:cNvPr id="175" name="Shape 175"/>
          <p:cNvSpPr txBox="1"/>
          <p:nvPr>
            <p:ph idx="1" type="body"/>
          </p:nvPr>
        </p:nvSpPr>
        <p:spPr>
          <a:xfrm>
            <a:off x="391800" y="1583675"/>
            <a:ext cx="6789000" cy="2261100"/>
          </a:xfrm>
          <a:prstGeom prst="rect">
            <a:avLst/>
          </a:prstGeom>
        </p:spPr>
        <p:txBody>
          <a:bodyPr anchorCtr="0" anchor="t" bIns="91425" lIns="91425" spcFirstLastPara="1" rIns="91425" wrap="square" tIns="91425">
            <a:noAutofit/>
          </a:bodyPr>
          <a:lstStyle/>
          <a:p>
            <a:pPr indent="-342900" lvl="0" marL="457200" rtl="0">
              <a:spcBef>
                <a:spcPts val="0"/>
              </a:spcBef>
              <a:spcAft>
                <a:spcPts val="0"/>
              </a:spcAft>
              <a:buClr>
                <a:srgbClr val="000000"/>
              </a:buClr>
              <a:buSzPts val="1800"/>
              <a:buFont typeface="Proxima Nova"/>
              <a:buChar char="●"/>
            </a:pPr>
            <a:r>
              <a:rPr b="1" lang="en-GB" sz="1800">
                <a:solidFill>
                  <a:srgbClr val="000000"/>
                </a:solidFill>
                <a:latin typeface="Proxima Nova"/>
                <a:ea typeface="Proxima Nova"/>
                <a:cs typeface="Proxima Nova"/>
                <a:sym typeface="Proxima Nova"/>
              </a:rPr>
              <a:t>Main Aim</a:t>
            </a:r>
            <a:r>
              <a:rPr lang="en-GB" sz="1800">
                <a:solidFill>
                  <a:srgbClr val="000000"/>
                </a:solidFill>
                <a:latin typeface="Proxima Nova"/>
                <a:ea typeface="Proxima Nova"/>
                <a:cs typeface="Proxima Nova"/>
                <a:sym typeface="Proxima Nova"/>
              </a:rPr>
              <a:t>: To find the position of Waldo in the Waldo puzzle.</a:t>
            </a:r>
            <a:endParaRPr sz="1800">
              <a:solidFill>
                <a:srgbClr val="000000"/>
              </a:solidFill>
              <a:latin typeface="Proxima Nova"/>
              <a:ea typeface="Proxima Nova"/>
              <a:cs typeface="Proxima Nova"/>
              <a:sym typeface="Proxima Nova"/>
            </a:endParaRPr>
          </a:p>
          <a:p>
            <a:pPr indent="-342900" lvl="0" marL="457200" rtl="0">
              <a:spcBef>
                <a:spcPts val="0"/>
              </a:spcBef>
              <a:spcAft>
                <a:spcPts val="0"/>
              </a:spcAft>
              <a:buClr>
                <a:srgbClr val="000000"/>
              </a:buClr>
              <a:buSzPts val="1800"/>
              <a:buFont typeface="Proxima Nova"/>
              <a:buChar char="●"/>
            </a:pPr>
            <a:r>
              <a:rPr b="1" lang="en-GB" sz="1800">
                <a:solidFill>
                  <a:srgbClr val="000000"/>
                </a:solidFill>
                <a:latin typeface="Proxima Nova"/>
                <a:ea typeface="Proxima Nova"/>
                <a:cs typeface="Proxima Nova"/>
                <a:sym typeface="Proxima Nova"/>
              </a:rPr>
              <a:t>Methods</a:t>
            </a:r>
            <a:r>
              <a:rPr lang="en-GB" sz="1800">
                <a:solidFill>
                  <a:srgbClr val="000000"/>
                </a:solidFill>
                <a:latin typeface="Proxima Nova"/>
                <a:ea typeface="Proxima Nova"/>
                <a:cs typeface="Proxima Nova"/>
                <a:sym typeface="Proxima Nova"/>
              </a:rPr>
              <a:t>:</a:t>
            </a:r>
            <a:endParaRPr sz="1800">
              <a:solidFill>
                <a:srgbClr val="000000"/>
              </a:solidFill>
              <a:latin typeface="Proxima Nova"/>
              <a:ea typeface="Proxima Nova"/>
              <a:cs typeface="Proxima Nova"/>
              <a:sym typeface="Proxima Nova"/>
            </a:endParaRPr>
          </a:p>
          <a:p>
            <a:pPr indent="-342900" lvl="0" marL="914400" rtl="0">
              <a:spcBef>
                <a:spcPts val="0"/>
              </a:spcBef>
              <a:spcAft>
                <a:spcPts val="0"/>
              </a:spcAft>
              <a:buClr>
                <a:srgbClr val="000000"/>
              </a:buClr>
              <a:buSzPts val="1800"/>
              <a:buFont typeface="Proxima Nova"/>
              <a:buAutoNum type="arabicPeriod"/>
            </a:pPr>
            <a:r>
              <a:rPr lang="en-GB" sz="1800">
                <a:solidFill>
                  <a:srgbClr val="000000"/>
                </a:solidFill>
                <a:latin typeface="Proxima Nova"/>
                <a:ea typeface="Proxima Nova"/>
                <a:cs typeface="Proxima Nova"/>
                <a:sym typeface="Proxima Nova"/>
              </a:rPr>
              <a:t>Template Matching</a:t>
            </a:r>
            <a:endParaRPr sz="1800">
              <a:solidFill>
                <a:srgbClr val="000000"/>
              </a:solidFill>
              <a:latin typeface="Proxima Nova"/>
              <a:ea typeface="Proxima Nova"/>
              <a:cs typeface="Proxima Nova"/>
              <a:sym typeface="Proxima Nova"/>
            </a:endParaRPr>
          </a:p>
          <a:p>
            <a:pPr indent="-342900" lvl="0" marL="914400" rtl="0">
              <a:spcBef>
                <a:spcPts val="0"/>
              </a:spcBef>
              <a:spcAft>
                <a:spcPts val="0"/>
              </a:spcAft>
              <a:buClr>
                <a:srgbClr val="000000"/>
              </a:buClr>
              <a:buSzPts val="1800"/>
              <a:buFont typeface="Proxima Nova"/>
              <a:buAutoNum type="arabicPeriod"/>
            </a:pPr>
            <a:r>
              <a:rPr lang="en-GB" sz="1800">
                <a:solidFill>
                  <a:srgbClr val="000000"/>
                </a:solidFill>
                <a:latin typeface="Proxima Nova"/>
                <a:ea typeface="Proxima Nova"/>
                <a:cs typeface="Proxima Nova"/>
                <a:sym typeface="Proxima Nova"/>
              </a:rPr>
              <a:t>Machine Learning</a:t>
            </a:r>
            <a:endParaRPr sz="1800">
              <a:solidFill>
                <a:srgbClr val="000000"/>
              </a:solidFill>
              <a:latin typeface="Proxima Nova"/>
              <a:ea typeface="Proxima Nova"/>
              <a:cs typeface="Proxima Nova"/>
              <a:sym typeface="Proxima Nova"/>
            </a:endParaRPr>
          </a:p>
          <a:p>
            <a:pPr indent="-342900" lvl="0" marL="457200" rtl="0">
              <a:spcBef>
                <a:spcPts val="0"/>
              </a:spcBef>
              <a:spcAft>
                <a:spcPts val="0"/>
              </a:spcAft>
              <a:buClr>
                <a:srgbClr val="000000"/>
              </a:buClr>
              <a:buSzPts val="1800"/>
              <a:buFont typeface="Proxima Nova"/>
              <a:buChar char="●"/>
            </a:pPr>
            <a:r>
              <a:rPr b="1" lang="en-GB" sz="1800">
                <a:solidFill>
                  <a:srgbClr val="000000"/>
                </a:solidFill>
                <a:latin typeface="Proxima Nova"/>
                <a:ea typeface="Proxima Nova"/>
                <a:cs typeface="Proxima Nova"/>
                <a:sym typeface="Proxima Nova"/>
              </a:rPr>
              <a:t>Tools Used:</a:t>
            </a:r>
            <a:endParaRPr b="1" sz="1800">
              <a:solidFill>
                <a:srgbClr val="000000"/>
              </a:solidFill>
              <a:latin typeface="Proxima Nova"/>
              <a:ea typeface="Proxima Nova"/>
              <a:cs typeface="Proxima Nova"/>
              <a:sym typeface="Proxima Nova"/>
            </a:endParaRPr>
          </a:p>
          <a:p>
            <a:pPr indent="-342900" lvl="0" marL="914400" rtl="0">
              <a:spcBef>
                <a:spcPts val="0"/>
              </a:spcBef>
              <a:spcAft>
                <a:spcPts val="0"/>
              </a:spcAft>
              <a:buClr>
                <a:srgbClr val="000000"/>
              </a:buClr>
              <a:buSzPts val="1800"/>
              <a:buFont typeface="Proxima Nova"/>
              <a:buAutoNum type="arabicPeriod"/>
            </a:pPr>
            <a:r>
              <a:rPr lang="en-GB" sz="1800">
                <a:solidFill>
                  <a:srgbClr val="000000"/>
                </a:solidFill>
                <a:latin typeface="Proxima Nova"/>
                <a:ea typeface="Proxima Nova"/>
                <a:cs typeface="Proxima Nova"/>
                <a:sym typeface="Proxima Nova"/>
              </a:rPr>
              <a:t>OpenCV</a:t>
            </a:r>
            <a:endParaRPr sz="1800">
              <a:solidFill>
                <a:srgbClr val="000000"/>
              </a:solidFill>
              <a:latin typeface="Proxima Nova"/>
              <a:ea typeface="Proxima Nova"/>
              <a:cs typeface="Proxima Nova"/>
              <a:sym typeface="Proxima Nova"/>
            </a:endParaRPr>
          </a:p>
          <a:p>
            <a:pPr indent="-342900" lvl="0" marL="914400" rtl="0">
              <a:spcBef>
                <a:spcPts val="0"/>
              </a:spcBef>
              <a:spcAft>
                <a:spcPts val="0"/>
              </a:spcAft>
              <a:buClr>
                <a:srgbClr val="000000"/>
              </a:buClr>
              <a:buSzPts val="1800"/>
              <a:buFont typeface="Proxima Nova"/>
              <a:buAutoNum type="arabicPeriod"/>
            </a:pPr>
            <a:r>
              <a:rPr lang="en-GB" sz="1800">
                <a:solidFill>
                  <a:srgbClr val="000000"/>
                </a:solidFill>
                <a:latin typeface="Proxima Nova"/>
                <a:ea typeface="Proxima Nova"/>
                <a:cs typeface="Proxima Nova"/>
                <a:sym typeface="Proxima Nova"/>
              </a:rPr>
              <a:t>Tensorflow</a:t>
            </a:r>
            <a:endParaRPr sz="1800">
              <a:solidFill>
                <a:srgbClr val="000000"/>
              </a:solidFill>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9" name="Shape 179"/>
        <p:cNvGrpSpPr/>
        <p:nvPr/>
      </p:nvGrpSpPr>
      <p:grpSpPr>
        <a:xfrm>
          <a:off x="0" y="0"/>
          <a:ext cx="0" cy="0"/>
          <a:chOff x="0" y="0"/>
          <a:chExt cx="0" cy="0"/>
        </a:xfrm>
      </p:grpSpPr>
      <p:sp>
        <p:nvSpPr>
          <p:cNvPr id="180" name="Shape 180"/>
          <p:cNvSpPr txBox="1"/>
          <p:nvPr>
            <p:ph type="title"/>
          </p:nvPr>
        </p:nvSpPr>
        <p:spPr>
          <a:xfrm>
            <a:off x="727650" y="654625"/>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Template Matching</a:t>
            </a:r>
            <a:r>
              <a:rPr lang="en-GB"/>
              <a:t> using OpenCV</a:t>
            </a:r>
            <a:endParaRPr/>
          </a:p>
          <a:p>
            <a:pPr indent="0" lvl="0" marL="0">
              <a:spcBef>
                <a:spcPts val="0"/>
              </a:spcBef>
              <a:spcAft>
                <a:spcPts val="0"/>
              </a:spcAft>
              <a:buNone/>
            </a:pPr>
            <a:r>
              <a:t/>
            </a:r>
            <a:endParaRPr/>
          </a:p>
        </p:txBody>
      </p:sp>
      <p:sp>
        <p:nvSpPr>
          <p:cNvPr id="181" name="Shape 181"/>
          <p:cNvSpPr txBox="1"/>
          <p:nvPr/>
        </p:nvSpPr>
        <p:spPr>
          <a:xfrm>
            <a:off x="1297500" y="1743644"/>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182" name="Shape 182"/>
          <p:cNvSpPr txBox="1"/>
          <p:nvPr>
            <p:ph idx="1" type="body"/>
          </p:nvPr>
        </p:nvSpPr>
        <p:spPr>
          <a:xfrm>
            <a:off x="2030400" y="1743675"/>
            <a:ext cx="5877300" cy="808800"/>
          </a:xfrm>
          <a:prstGeom prst="rect">
            <a:avLst/>
          </a:prstGeom>
        </p:spPr>
        <p:txBody>
          <a:bodyPr anchorCtr="0" anchor="t" bIns="91425" lIns="91425" spcFirstLastPara="1" rIns="91425" wrap="square" tIns="91425">
            <a:noAutofit/>
          </a:bodyPr>
          <a:lstStyle/>
          <a:p>
            <a:pPr indent="0" lvl="0" marL="0">
              <a:spcBef>
                <a:spcPts val="0"/>
              </a:spcBef>
              <a:spcAft>
                <a:spcPts val="1600"/>
              </a:spcAft>
              <a:buNone/>
            </a:pPr>
            <a:r>
              <a:rPr lang="en-GB">
                <a:solidFill>
                  <a:srgbClr val="FFFFFF"/>
                </a:solidFill>
              </a:rPr>
              <a:t>Lorem ipsum dolor sit amet, consectetur adipiscing elit. Curabitur eleifend a diam quis suscipit. Class aptent taciti sociosqu ad litora et nec torquent per conubia nostra.</a:t>
            </a:r>
            <a:endParaRPr>
              <a:solidFill>
                <a:srgbClr val="FFFFFF"/>
              </a:solidFill>
            </a:endParaRPr>
          </a:p>
        </p:txBody>
      </p:sp>
      <p:sp>
        <p:nvSpPr>
          <p:cNvPr id="183" name="Shape 183"/>
          <p:cNvSpPr txBox="1"/>
          <p:nvPr/>
        </p:nvSpPr>
        <p:spPr>
          <a:xfrm>
            <a:off x="1297500" y="2658481"/>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spcBef>
                <a:spcPts val="0"/>
              </a:spcBef>
              <a:spcAft>
                <a:spcPts val="0"/>
              </a:spcAft>
              <a:buNone/>
            </a:pPr>
            <a:r>
              <a:t/>
            </a:r>
            <a:endParaRPr sz="1300">
              <a:solidFill>
                <a:srgbClr val="FFFFFF"/>
              </a:solidFill>
            </a:endParaRPr>
          </a:p>
        </p:txBody>
      </p:sp>
      <p:sp>
        <p:nvSpPr>
          <p:cNvPr id="184" name="Shape 184"/>
          <p:cNvSpPr txBox="1"/>
          <p:nvPr>
            <p:ph idx="1" type="body"/>
          </p:nvPr>
        </p:nvSpPr>
        <p:spPr>
          <a:xfrm>
            <a:off x="2030400" y="2658513"/>
            <a:ext cx="5877300" cy="808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a:solidFill>
                  <a:srgbClr val="FFFFFF"/>
                </a:solidFill>
              </a:rPr>
              <a:t>Amet, consectetur adipiscing elit. Curabitur eleifend a diam quis suscipit. Class aptent taciti sociosqu ad litora torquent per conubia nostra.</a:t>
            </a:r>
            <a:endParaRPr>
              <a:solidFill>
                <a:srgbClr val="FFFFFF"/>
              </a:solidFill>
            </a:endParaRPr>
          </a:p>
        </p:txBody>
      </p:sp>
      <p:sp>
        <p:nvSpPr>
          <p:cNvPr id="185" name="Shape 185"/>
          <p:cNvSpPr txBox="1"/>
          <p:nvPr/>
        </p:nvSpPr>
        <p:spPr>
          <a:xfrm>
            <a:off x="1297500" y="3573344"/>
            <a:ext cx="732900" cy="808800"/>
          </a:xfrm>
          <a:prstGeom prst="rect">
            <a:avLst/>
          </a:prstGeom>
          <a:noFill/>
          <a:ln>
            <a:noFill/>
          </a:ln>
        </p:spPr>
        <p:txBody>
          <a:bodyPr anchorCtr="0" anchor="t" bIns="91425" lIns="91425" spcFirstLastPara="1" rIns="91425" wrap="square" tIns="91425">
            <a:noAutofit/>
          </a:bodyPr>
          <a:lstStyle/>
          <a:p>
            <a:pPr indent="0" lvl="0" marL="0" rtl="0">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186" name="Shape 186"/>
          <p:cNvSpPr txBox="1"/>
          <p:nvPr>
            <p:ph idx="1" type="body"/>
          </p:nvPr>
        </p:nvSpPr>
        <p:spPr>
          <a:xfrm>
            <a:off x="2030400" y="3573363"/>
            <a:ext cx="5877300" cy="808800"/>
          </a:xfrm>
          <a:prstGeom prst="rect">
            <a:avLst/>
          </a:prstGeom>
        </p:spPr>
        <p:txBody>
          <a:bodyPr anchorCtr="0" anchor="t" bIns="91425" lIns="91425" spcFirstLastPara="1" rIns="91425" wrap="square" tIns="91425">
            <a:noAutofit/>
          </a:bodyPr>
          <a:lstStyle/>
          <a:p>
            <a:pPr indent="0" lvl="0" marL="0" rtl="0">
              <a:spcBef>
                <a:spcPts val="0"/>
              </a:spcBef>
              <a:spcAft>
                <a:spcPts val="1600"/>
              </a:spcAft>
              <a:buNone/>
            </a:pPr>
            <a:r>
              <a:rPr lang="en-GB">
                <a:solidFill>
                  <a:srgbClr val="FFFFFF"/>
                </a:solidFill>
              </a:rPr>
              <a:t>Consectetur adipiscing elit. Curabitur eleifend lorem a diam quis suscipit. Class aptent taciti sociosqu ad litora torquent ipsum per conubia nostra.</a:t>
            </a:r>
            <a:endParaRPr>
              <a:solidFill>
                <a:srgbClr val="FFFFFF"/>
              </a:solidFill>
            </a:endParaRPr>
          </a:p>
        </p:txBody>
      </p:sp>
      <p:pic>
        <p:nvPicPr>
          <p:cNvPr id="187" name="Shape 187"/>
          <p:cNvPicPr preferRelativeResize="0"/>
          <p:nvPr/>
        </p:nvPicPr>
        <p:blipFill>
          <a:blip r:embed="rId3">
            <a:alphaModFix/>
          </a:blip>
          <a:stretch>
            <a:fillRect/>
          </a:stretch>
        </p:blipFill>
        <p:spPr>
          <a:xfrm>
            <a:off x="591350" y="2800975"/>
            <a:ext cx="590550" cy="523875"/>
          </a:xfrm>
          <a:prstGeom prst="rect">
            <a:avLst/>
          </a:prstGeom>
          <a:noFill/>
          <a:ln>
            <a:noFill/>
          </a:ln>
        </p:spPr>
      </p:pic>
      <p:pic>
        <p:nvPicPr>
          <p:cNvPr id="188" name="Shape 188"/>
          <p:cNvPicPr preferRelativeResize="0"/>
          <p:nvPr/>
        </p:nvPicPr>
        <p:blipFill>
          <a:blip r:embed="rId4">
            <a:alphaModFix/>
          </a:blip>
          <a:stretch>
            <a:fillRect/>
          </a:stretch>
        </p:blipFill>
        <p:spPr>
          <a:xfrm>
            <a:off x="2302551" y="1658237"/>
            <a:ext cx="4749175" cy="2930176"/>
          </a:xfrm>
          <a:prstGeom prst="rect">
            <a:avLst/>
          </a:prstGeom>
          <a:noFill/>
          <a:ln>
            <a:noFill/>
          </a:ln>
        </p:spPr>
      </p:pic>
      <p:sp>
        <p:nvSpPr>
          <p:cNvPr id="189" name="Shape 189"/>
          <p:cNvSpPr/>
          <p:nvPr/>
        </p:nvSpPr>
        <p:spPr>
          <a:xfrm>
            <a:off x="1432775" y="2894138"/>
            <a:ext cx="618900" cy="3375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pic>
        <p:nvPicPr>
          <p:cNvPr id="190" name="Shape 190"/>
          <p:cNvPicPr preferRelativeResize="0"/>
          <p:nvPr/>
        </p:nvPicPr>
        <p:blipFill>
          <a:blip r:embed="rId5">
            <a:alphaModFix/>
          </a:blip>
          <a:stretch>
            <a:fillRect/>
          </a:stretch>
        </p:blipFill>
        <p:spPr>
          <a:xfrm>
            <a:off x="7984575" y="2800938"/>
            <a:ext cx="590550" cy="523875"/>
          </a:xfrm>
          <a:prstGeom prst="rect">
            <a:avLst/>
          </a:prstGeom>
          <a:noFill/>
          <a:ln>
            <a:noFill/>
          </a:ln>
        </p:spPr>
      </p:pic>
      <p:sp>
        <p:nvSpPr>
          <p:cNvPr id="191" name="Shape 191"/>
          <p:cNvSpPr/>
          <p:nvPr/>
        </p:nvSpPr>
        <p:spPr>
          <a:xfrm>
            <a:off x="7208700" y="2894163"/>
            <a:ext cx="618900" cy="337500"/>
          </a:xfrm>
          <a:prstGeom prst="rightArrow">
            <a:avLst>
              <a:gd fmla="val 50000" name="adj1"/>
              <a:gd fmla="val 50000" name="adj2"/>
            </a:avLst>
          </a:prstGeom>
          <a:solidFill>
            <a:srgbClr val="FF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 presetSubtype="0">
                                  <p:stCondLst>
                                    <p:cond delay="0"/>
                                  </p:stCondLst>
                                  <p:childTnLst>
                                    <p:set>
                                      <p:cBhvr>
                                        <p:cTn dur="1" fill="hold">
                                          <p:stCondLst>
                                            <p:cond delay="1000"/>
                                          </p:stCondLst>
                                        </p:cTn>
                                        <p:tgtEl>
                                          <p:spTgt spid="187"/>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8">
                                  <p:stCondLst>
                                    <p:cond delay="0"/>
                                  </p:stCondLst>
                                  <p:childTnLst>
                                    <p:set>
                                      <p:cBhvr>
                                        <p:cTn dur="1" fill="hold">
                                          <p:stCondLst>
                                            <p:cond delay="0"/>
                                          </p:stCondLst>
                                        </p:cTn>
                                        <p:tgtEl>
                                          <p:spTgt spid="190"/>
                                        </p:tgtEl>
                                        <p:attrNameLst>
                                          <p:attrName>style.visibility</p:attrName>
                                        </p:attrNameLst>
                                      </p:cBhvr>
                                      <p:to>
                                        <p:strVal val="visible"/>
                                      </p:to>
                                    </p:set>
                                    <p:anim calcmode="lin" valueType="num">
                                      <p:cBhvr additive="base">
                                        <p:cTn dur="1000"/>
                                        <p:tgtEl>
                                          <p:spTgt spid="190"/>
                                        </p:tgtEl>
                                        <p:attrNameLst>
                                          <p:attrName>ppt_x</p:attrName>
                                        </p:attrNameLst>
                                      </p:cBhvr>
                                      <p:tavLst>
                                        <p:tav fmla="" tm="0">
                                          <p:val>
                                            <p:strVal val="#ppt_x-1"/>
                                          </p:val>
                                        </p:tav>
                                        <p:tav fmla="" tm="100000">
                                          <p:val>
                                            <p:strVal val="#ppt_x"/>
                                          </p:val>
                                        </p:tav>
                                      </p:tavLst>
                                    </p:anim>
                                  </p:childTnLst>
                                </p:cTn>
                              </p:par>
                            </p:childTnLst>
                          </p:cTn>
                        </p:par>
                        <p:par>
                          <p:cTn fill="hold">
                            <p:stCondLst>
                              <p:cond delay="1000"/>
                            </p:stCondLst>
                            <p:childTnLst>
                              <p:par>
                                <p:cTn fill="hold" nodeType="afterEffect" presetClass="entr" presetID="2" presetSubtype="8">
                                  <p:stCondLst>
                                    <p:cond delay="0"/>
                                  </p:stCondLst>
                                  <p:childTnLst>
                                    <p:set>
                                      <p:cBhvr>
                                        <p:cTn dur="1" fill="hold">
                                          <p:stCondLst>
                                            <p:cond delay="0"/>
                                          </p:stCondLst>
                                        </p:cTn>
                                        <p:tgtEl>
                                          <p:spTgt spid="190"/>
                                        </p:tgtEl>
                                        <p:attrNameLst>
                                          <p:attrName>style.visibility</p:attrName>
                                        </p:attrNameLst>
                                      </p:cBhvr>
                                      <p:to>
                                        <p:strVal val="visible"/>
                                      </p:to>
                                    </p:set>
                                    <p:anim calcmode="lin" valueType="num">
                                      <p:cBhvr additive="base">
                                        <p:cTn dur="1000"/>
                                        <p:tgtEl>
                                          <p:spTgt spid="190"/>
                                        </p:tgtEl>
                                        <p:attrNameLst>
                                          <p:attrName>ppt_x</p:attrName>
                                        </p:attrNameLst>
                                      </p:cBhvr>
                                      <p:tavLst>
                                        <p:tav fmla="" tm="0">
                                          <p:val>
                                            <p:strVal val="#ppt_x-1"/>
                                          </p:val>
                                        </p:tav>
                                        <p:tav fmla="" tm="100000">
                                          <p:val>
                                            <p:strVal val="#ppt_x"/>
                                          </p:val>
                                        </p:tav>
                                      </p:tavLst>
                                    </p:anim>
                                  </p:childTnLst>
                                </p:cTn>
                              </p:par>
                            </p:childTnLst>
                          </p:cTn>
                        </p:par>
                        <p:par>
                          <p:cTn fill="hold">
                            <p:stCondLst>
                              <p:cond delay="2000"/>
                            </p:stCondLst>
                            <p:childTnLst>
                              <p:par>
                                <p:cTn fill="hold" nodeType="afterEffect" presetClass="entr" presetID="2" presetSubtype="8">
                                  <p:stCondLst>
                                    <p:cond delay="0"/>
                                  </p:stCondLst>
                                  <p:childTnLst>
                                    <p:set>
                                      <p:cBhvr>
                                        <p:cTn dur="1" fill="hold">
                                          <p:stCondLst>
                                            <p:cond delay="0"/>
                                          </p:stCondLst>
                                        </p:cTn>
                                        <p:tgtEl>
                                          <p:spTgt spid="190"/>
                                        </p:tgtEl>
                                        <p:attrNameLst>
                                          <p:attrName>style.visibility</p:attrName>
                                        </p:attrNameLst>
                                      </p:cBhvr>
                                      <p:to>
                                        <p:strVal val="visible"/>
                                      </p:to>
                                    </p:set>
                                    <p:anim calcmode="lin" valueType="num">
                                      <p:cBhvr additive="base">
                                        <p:cTn dur="1000"/>
                                        <p:tgtEl>
                                          <p:spTgt spid="19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5" name="Shape 195"/>
        <p:cNvGrpSpPr/>
        <p:nvPr/>
      </p:nvGrpSpPr>
      <p:grpSpPr>
        <a:xfrm>
          <a:off x="0" y="0"/>
          <a:ext cx="0" cy="0"/>
          <a:chOff x="0" y="0"/>
          <a:chExt cx="0" cy="0"/>
        </a:xfrm>
      </p:grpSpPr>
      <p:sp>
        <p:nvSpPr>
          <p:cNvPr id="196" name="Shape 196"/>
          <p:cNvSpPr txBox="1"/>
          <p:nvPr>
            <p:ph type="title"/>
          </p:nvPr>
        </p:nvSpPr>
        <p:spPr>
          <a:xfrm>
            <a:off x="729450" y="553325"/>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Machine Learning Approach</a:t>
            </a:r>
            <a:endParaRPr/>
          </a:p>
        </p:txBody>
      </p:sp>
      <p:sp>
        <p:nvSpPr>
          <p:cNvPr id="197" name="Shape 197"/>
          <p:cNvSpPr txBox="1"/>
          <p:nvPr>
            <p:ph idx="1" type="body"/>
          </p:nvPr>
        </p:nvSpPr>
        <p:spPr>
          <a:xfrm>
            <a:off x="727650" y="1733825"/>
            <a:ext cx="7688700" cy="2565600"/>
          </a:xfrm>
          <a:prstGeom prst="rect">
            <a:avLst/>
          </a:prstGeom>
        </p:spPr>
        <p:txBody>
          <a:bodyPr anchorCtr="0" anchor="t" bIns="91425" lIns="91425" spcFirstLastPara="1" rIns="91425" wrap="square" tIns="91425">
            <a:noAutofit/>
          </a:bodyPr>
          <a:lstStyle/>
          <a:p>
            <a:pPr indent="-323850" lvl="0" marL="457200">
              <a:spcBef>
                <a:spcPts val="0"/>
              </a:spcBef>
              <a:spcAft>
                <a:spcPts val="0"/>
              </a:spcAft>
              <a:buClr>
                <a:srgbClr val="000000"/>
              </a:buClr>
              <a:buSzPts val="1500"/>
              <a:buFont typeface="Proxima Nova"/>
              <a:buChar char="●"/>
            </a:pPr>
            <a:r>
              <a:rPr lang="en-GB" sz="1500">
                <a:solidFill>
                  <a:srgbClr val="000000"/>
                </a:solidFill>
                <a:latin typeface="Proxima Nova"/>
                <a:ea typeface="Proxima Nova"/>
                <a:cs typeface="Proxima Nova"/>
                <a:sym typeface="Proxima Nova"/>
              </a:rPr>
              <a:t>Tensorflow Object Detection API to locate Waldo’s position in the parent image.</a:t>
            </a:r>
            <a:endParaRPr sz="1500">
              <a:solidFill>
                <a:srgbClr val="000000"/>
              </a:solidFill>
              <a:latin typeface="Proxima Nova"/>
              <a:ea typeface="Proxima Nova"/>
              <a:cs typeface="Proxima Nova"/>
              <a:sym typeface="Proxima Nova"/>
            </a:endParaRPr>
          </a:p>
          <a:p>
            <a:pPr indent="-323850" lvl="0" marL="457200">
              <a:spcBef>
                <a:spcPts val="0"/>
              </a:spcBef>
              <a:spcAft>
                <a:spcPts val="0"/>
              </a:spcAft>
              <a:buClr>
                <a:srgbClr val="000000"/>
              </a:buClr>
              <a:buSzPts val="1500"/>
              <a:buFont typeface="Proxima Nova"/>
              <a:buChar char="●"/>
            </a:pPr>
            <a:r>
              <a:rPr lang="en-GB" sz="1500">
                <a:solidFill>
                  <a:srgbClr val="000000"/>
                </a:solidFill>
                <a:latin typeface="Proxima Nova"/>
                <a:ea typeface="Proxima Nova"/>
                <a:cs typeface="Proxima Nova"/>
                <a:sym typeface="Proxima Nova"/>
              </a:rPr>
              <a:t>Model Used :  RCNN with Inception V2 model</a:t>
            </a:r>
            <a:endParaRPr sz="1500">
              <a:solidFill>
                <a:srgbClr val="000000"/>
              </a:solidFill>
              <a:latin typeface="Proxima Nova"/>
              <a:ea typeface="Proxima Nova"/>
              <a:cs typeface="Proxima Nova"/>
              <a:sym typeface="Proxima Nova"/>
            </a:endParaRPr>
          </a:p>
          <a:p>
            <a:pPr indent="-323850" lvl="0" marL="457200" rtl="0">
              <a:spcBef>
                <a:spcPts val="0"/>
              </a:spcBef>
              <a:spcAft>
                <a:spcPts val="0"/>
              </a:spcAft>
              <a:buClr>
                <a:srgbClr val="000000"/>
              </a:buClr>
              <a:buSzPts val="1500"/>
              <a:buFont typeface="Proxima Nova"/>
              <a:buChar char="●"/>
            </a:pPr>
            <a:r>
              <a:rPr lang="en-GB" sz="1500">
                <a:solidFill>
                  <a:srgbClr val="000000"/>
                </a:solidFill>
                <a:latin typeface="Proxima Nova"/>
                <a:ea typeface="Proxima Nova"/>
                <a:cs typeface="Proxima Nova"/>
                <a:sym typeface="Proxima Nova"/>
              </a:rPr>
              <a:t>Steps Involved:</a:t>
            </a:r>
            <a:endParaRPr sz="1500">
              <a:solidFill>
                <a:srgbClr val="000000"/>
              </a:solidFill>
              <a:latin typeface="Proxima Nova"/>
              <a:ea typeface="Proxima Nova"/>
              <a:cs typeface="Proxima Nova"/>
              <a:sym typeface="Proxima Nova"/>
            </a:endParaRPr>
          </a:p>
          <a:p>
            <a:pPr indent="-323850" lvl="0" marL="914400" rtl="0">
              <a:spcBef>
                <a:spcPts val="0"/>
              </a:spcBef>
              <a:spcAft>
                <a:spcPts val="0"/>
              </a:spcAft>
              <a:buClr>
                <a:srgbClr val="000000"/>
              </a:buClr>
              <a:buSzPts val="1500"/>
              <a:buFont typeface="Arial"/>
              <a:buAutoNum type="arabicPeriod"/>
            </a:pPr>
            <a:r>
              <a:rPr b="1" lang="en-GB" sz="1500">
                <a:solidFill>
                  <a:srgbClr val="000000"/>
                </a:solidFill>
                <a:latin typeface="Proxima Nova"/>
                <a:ea typeface="Proxima Nova"/>
                <a:cs typeface="Proxima Nova"/>
                <a:sym typeface="Proxima Nova"/>
              </a:rPr>
              <a:t>Preparing the Dataset </a:t>
            </a:r>
            <a:r>
              <a:rPr lang="en-GB" sz="1500">
                <a:solidFill>
                  <a:srgbClr val="000000"/>
                </a:solidFill>
                <a:latin typeface="Proxima Nova"/>
                <a:ea typeface="Proxima Nova"/>
                <a:cs typeface="Proxima Nova"/>
                <a:sym typeface="Proxima Nova"/>
              </a:rPr>
              <a:t>by creating a set of labelled training images</a:t>
            </a:r>
            <a:endParaRPr sz="1500">
              <a:solidFill>
                <a:srgbClr val="000000"/>
              </a:solidFill>
              <a:latin typeface="Proxima Nova"/>
              <a:ea typeface="Proxima Nova"/>
              <a:cs typeface="Proxima Nova"/>
              <a:sym typeface="Proxima Nova"/>
            </a:endParaRPr>
          </a:p>
          <a:p>
            <a:pPr indent="-323850" lvl="0" marL="914400" rtl="0">
              <a:spcBef>
                <a:spcPts val="0"/>
              </a:spcBef>
              <a:spcAft>
                <a:spcPts val="0"/>
              </a:spcAft>
              <a:buClr>
                <a:srgbClr val="000000"/>
              </a:buClr>
              <a:buSzPts val="1500"/>
              <a:buFont typeface="Arial"/>
              <a:buAutoNum type="arabicPeriod"/>
            </a:pPr>
            <a:r>
              <a:rPr b="1" lang="en-GB" sz="1500">
                <a:solidFill>
                  <a:srgbClr val="000000"/>
                </a:solidFill>
                <a:latin typeface="Proxima Nova"/>
                <a:ea typeface="Proxima Nova"/>
                <a:cs typeface="Proxima Nova"/>
                <a:sym typeface="Proxima Nova"/>
              </a:rPr>
              <a:t>Fetching and configuring the model </a:t>
            </a:r>
            <a:r>
              <a:rPr lang="en-GB" sz="1500">
                <a:solidFill>
                  <a:srgbClr val="000000"/>
                </a:solidFill>
                <a:latin typeface="Proxima Nova"/>
                <a:ea typeface="Proxima Nova"/>
                <a:cs typeface="Proxima Nova"/>
                <a:sym typeface="Proxima Nova"/>
              </a:rPr>
              <a:t>to use with Tensorflow Object Detection API</a:t>
            </a:r>
            <a:endParaRPr sz="1500">
              <a:solidFill>
                <a:srgbClr val="000000"/>
              </a:solidFill>
              <a:latin typeface="Proxima Nova"/>
              <a:ea typeface="Proxima Nova"/>
              <a:cs typeface="Proxima Nova"/>
              <a:sym typeface="Proxima Nova"/>
            </a:endParaRPr>
          </a:p>
          <a:p>
            <a:pPr indent="-323850" lvl="0" marL="914400" rtl="0">
              <a:spcBef>
                <a:spcPts val="0"/>
              </a:spcBef>
              <a:spcAft>
                <a:spcPts val="0"/>
              </a:spcAft>
              <a:buClr>
                <a:srgbClr val="000000"/>
              </a:buClr>
              <a:buSzPts val="1500"/>
              <a:buFont typeface="Arial"/>
              <a:buAutoNum type="arabicPeriod"/>
            </a:pPr>
            <a:r>
              <a:rPr b="1" lang="en-GB" sz="1500">
                <a:solidFill>
                  <a:srgbClr val="000000"/>
                </a:solidFill>
                <a:latin typeface="Proxima Nova"/>
                <a:ea typeface="Proxima Nova"/>
                <a:cs typeface="Proxima Nova"/>
                <a:sym typeface="Proxima Nova"/>
              </a:rPr>
              <a:t>Training the model </a:t>
            </a:r>
            <a:r>
              <a:rPr lang="en-GB" sz="1500">
                <a:solidFill>
                  <a:srgbClr val="000000"/>
                </a:solidFill>
                <a:latin typeface="Proxima Nova"/>
                <a:ea typeface="Proxima Nova"/>
                <a:cs typeface="Proxima Nova"/>
                <a:sym typeface="Proxima Nova"/>
              </a:rPr>
              <a:t>on our dataset</a:t>
            </a:r>
            <a:endParaRPr sz="1500">
              <a:solidFill>
                <a:srgbClr val="000000"/>
              </a:solidFill>
              <a:latin typeface="Proxima Nova"/>
              <a:ea typeface="Proxima Nova"/>
              <a:cs typeface="Proxima Nova"/>
              <a:sym typeface="Proxima Nova"/>
            </a:endParaRPr>
          </a:p>
          <a:p>
            <a:pPr indent="-323850" lvl="0" marL="914400" rtl="0">
              <a:spcBef>
                <a:spcPts val="0"/>
              </a:spcBef>
              <a:spcAft>
                <a:spcPts val="0"/>
              </a:spcAft>
              <a:buClr>
                <a:srgbClr val="000000"/>
              </a:buClr>
              <a:buSzPts val="1500"/>
              <a:buFont typeface="Arial"/>
              <a:buAutoNum type="arabicPeriod"/>
            </a:pPr>
            <a:r>
              <a:rPr b="1" lang="en-GB" sz="1500">
                <a:solidFill>
                  <a:srgbClr val="000000"/>
                </a:solidFill>
                <a:latin typeface="Proxima Nova"/>
                <a:ea typeface="Proxima Nova"/>
                <a:cs typeface="Proxima Nova"/>
                <a:sym typeface="Proxima Nova"/>
              </a:rPr>
              <a:t>Testing the model on evaluation images </a:t>
            </a:r>
            <a:endParaRPr sz="1500">
              <a:latin typeface="Proxima Nova"/>
              <a:ea typeface="Proxima Nova"/>
              <a:cs typeface="Proxima Nova"/>
              <a:sym typeface="Proxima Nova"/>
            </a:endParaRPr>
          </a:p>
          <a:p>
            <a:pPr indent="0" lvl="0" marL="457200" rtl="0">
              <a:spcBef>
                <a:spcPts val="0"/>
              </a:spcBef>
              <a:spcAft>
                <a:spcPts val="0"/>
              </a:spcAft>
              <a:buNone/>
            </a:pPr>
            <a:r>
              <a:t/>
            </a:r>
            <a:endParaRPr>
              <a:latin typeface="Proxima Nova"/>
              <a:ea typeface="Proxima Nova"/>
              <a:cs typeface="Proxima Nova"/>
              <a:sym typeface="Proxima Nova"/>
            </a:endParaRPr>
          </a:p>
          <a:p>
            <a:pPr indent="0" lvl="0" marL="0">
              <a:spcBef>
                <a:spcPts val="1600"/>
              </a:spcBef>
              <a:spcAft>
                <a:spcPts val="1600"/>
              </a:spcAft>
              <a:buNone/>
            </a:pPr>
            <a:r>
              <a:t/>
            </a:r>
            <a:endParaRPr>
              <a:latin typeface="Proxima Nova"/>
              <a:ea typeface="Proxima Nova"/>
              <a:cs typeface="Proxima Nova"/>
              <a:sym typeface="Proxima Nova"/>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1" name="Shape 201"/>
        <p:cNvGrpSpPr/>
        <p:nvPr/>
      </p:nvGrpSpPr>
      <p:grpSpPr>
        <a:xfrm>
          <a:off x="0" y="0"/>
          <a:ext cx="0" cy="0"/>
          <a:chOff x="0" y="0"/>
          <a:chExt cx="0" cy="0"/>
        </a:xfrm>
      </p:grpSpPr>
      <p:sp>
        <p:nvSpPr>
          <p:cNvPr id="202" name="Shape 202"/>
          <p:cNvSpPr txBox="1"/>
          <p:nvPr>
            <p:ph type="title"/>
          </p:nvPr>
        </p:nvSpPr>
        <p:spPr>
          <a:xfrm>
            <a:off x="571900" y="551475"/>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Retraining/Transfer Learning</a:t>
            </a:r>
            <a:endParaRPr/>
          </a:p>
        </p:txBody>
      </p:sp>
      <p:sp>
        <p:nvSpPr>
          <p:cNvPr id="203" name="Shape 203"/>
          <p:cNvSpPr txBox="1"/>
          <p:nvPr>
            <p:ph idx="1" type="body"/>
          </p:nvPr>
        </p:nvSpPr>
        <p:spPr>
          <a:xfrm>
            <a:off x="727650" y="1433063"/>
            <a:ext cx="7688700" cy="2261100"/>
          </a:xfrm>
          <a:prstGeom prst="rect">
            <a:avLst/>
          </a:prstGeom>
        </p:spPr>
        <p:txBody>
          <a:bodyPr anchorCtr="0" anchor="t" bIns="91425" lIns="91425" spcFirstLastPara="1" rIns="91425" wrap="square" tIns="91425">
            <a:noAutofit/>
          </a:bodyPr>
          <a:lstStyle/>
          <a:p>
            <a:pPr indent="-311150" lvl="0" marL="457200">
              <a:spcBef>
                <a:spcPts val="0"/>
              </a:spcBef>
              <a:spcAft>
                <a:spcPts val="0"/>
              </a:spcAft>
              <a:buClr>
                <a:srgbClr val="000000"/>
              </a:buClr>
              <a:buSzPts val="1300"/>
              <a:buFont typeface="Proxima Nova"/>
              <a:buChar char="●"/>
            </a:pPr>
            <a:r>
              <a:rPr lang="en-GB">
                <a:solidFill>
                  <a:srgbClr val="000000"/>
                </a:solidFill>
                <a:latin typeface="Proxima Nova"/>
                <a:ea typeface="Proxima Nova"/>
                <a:cs typeface="Proxima Nova"/>
                <a:sym typeface="Proxima Nova"/>
              </a:rPr>
              <a:t>The model could be trained from scratch, but this process would probably take weeks. Instead, we used a method called </a:t>
            </a:r>
            <a:r>
              <a:rPr b="1" lang="en-GB">
                <a:solidFill>
                  <a:srgbClr val="000000"/>
                </a:solidFill>
                <a:latin typeface="Proxima Nova"/>
                <a:ea typeface="Proxima Nova"/>
                <a:cs typeface="Proxima Nova"/>
                <a:sym typeface="Proxima Nova"/>
              </a:rPr>
              <a:t>transfer learning.</a:t>
            </a:r>
            <a:endParaRPr b="1">
              <a:solidFill>
                <a:srgbClr val="000000"/>
              </a:solidFill>
              <a:latin typeface="Proxima Nova"/>
              <a:ea typeface="Proxima Nova"/>
              <a:cs typeface="Proxima Nova"/>
              <a:sym typeface="Proxima Nova"/>
            </a:endParaRPr>
          </a:p>
          <a:p>
            <a:pPr indent="-311150" lvl="0" marL="457200">
              <a:spcBef>
                <a:spcPts val="0"/>
              </a:spcBef>
              <a:spcAft>
                <a:spcPts val="0"/>
              </a:spcAft>
              <a:buClr>
                <a:srgbClr val="000000"/>
              </a:buClr>
              <a:buSzPts val="1300"/>
              <a:buFont typeface="Proxima Nova"/>
              <a:buChar char="●"/>
            </a:pPr>
            <a:r>
              <a:rPr b="1" lang="en-GB">
                <a:solidFill>
                  <a:srgbClr val="000000"/>
                </a:solidFill>
                <a:latin typeface="Proxima Nova"/>
                <a:ea typeface="Proxima Nova"/>
                <a:cs typeface="Proxima Nova"/>
                <a:sym typeface="Proxima Nova"/>
              </a:rPr>
              <a:t>Transfer learning</a:t>
            </a:r>
            <a:r>
              <a:rPr lang="en-GB">
                <a:solidFill>
                  <a:srgbClr val="000000"/>
                </a:solidFill>
                <a:latin typeface="Proxima Nova"/>
                <a:ea typeface="Proxima Nova"/>
                <a:cs typeface="Proxima Nova"/>
                <a:sym typeface="Proxima Nova"/>
              </a:rPr>
              <a:t> involves taking a model usually  trained to solve some general problem, and retraining it to solve ours. The idea behind transfer learning is that instead of training our model from scratch, we can use the knowledge obtained in the pre-trained model and transfer it to our new model. </a:t>
            </a:r>
            <a:endParaRPr>
              <a:solidFill>
                <a:srgbClr val="000000"/>
              </a:solidFill>
              <a:latin typeface="Proxima Nova"/>
              <a:ea typeface="Proxima Nova"/>
              <a:cs typeface="Proxima Nova"/>
              <a:sym typeface="Proxima Nova"/>
            </a:endParaRPr>
          </a:p>
          <a:p>
            <a:pPr indent="-311150" lvl="0" marL="457200" rtl="0">
              <a:spcBef>
                <a:spcPts val="0"/>
              </a:spcBef>
              <a:spcAft>
                <a:spcPts val="0"/>
              </a:spcAft>
              <a:buClr>
                <a:srgbClr val="000000"/>
              </a:buClr>
              <a:buSzPts val="1300"/>
              <a:buFont typeface="Proxima Nova"/>
              <a:buChar char="●"/>
            </a:pPr>
            <a:r>
              <a:rPr lang="en-GB">
                <a:solidFill>
                  <a:srgbClr val="000000"/>
                </a:solidFill>
                <a:latin typeface="Proxima Nova"/>
                <a:ea typeface="Proxima Nova"/>
                <a:cs typeface="Proxima Nova"/>
                <a:sym typeface="Proxima Nova"/>
              </a:rPr>
              <a:t>This saves us </a:t>
            </a:r>
            <a:r>
              <a:rPr b="1" lang="en-GB">
                <a:solidFill>
                  <a:srgbClr val="000000"/>
                </a:solidFill>
                <a:latin typeface="Proxima Nova"/>
                <a:ea typeface="Proxima Nova"/>
                <a:cs typeface="Proxima Nova"/>
                <a:sym typeface="Proxima Nova"/>
              </a:rPr>
              <a:t>a lot of time</a:t>
            </a:r>
            <a:r>
              <a:rPr lang="en-GB">
                <a:solidFill>
                  <a:srgbClr val="000000"/>
                </a:solidFill>
                <a:latin typeface="Proxima Nova"/>
                <a:ea typeface="Proxima Nova"/>
                <a:cs typeface="Proxima Nova"/>
                <a:sym typeface="Proxima Nova"/>
              </a:rPr>
              <a:t> so that the time spent for training can be invested into obtaining only the knowledge specific to our problem.</a:t>
            </a:r>
            <a:endParaRPr b="1">
              <a:solidFill>
                <a:srgbClr val="000000"/>
              </a:solidFill>
              <a:latin typeface="Proxima Nova"/>
              <a:ea typeface="Proxima Nova"/>
              <a:cs typeface="Proxima Nova"/>
              <a:sym typeface="Proxima Nova"/>
            </a:endParaRPr>
          </a:p>
          <a:p>
            <a:pPr indent="0" lvl="0" marL="0" rtl="0">
              <a:spcBef>
                <a:spcPts val="1600"/>
              </a:spcBef>
              <a:spcAft>
                <a:spcPts val="1600"/>
              </a:spcAft>
              <a:buNone/>
            </a:pPr>
            <a:r>
              <a:t/>
            </a:r>
            <a:endParaRPr>
              <a:latin typeface="Proxima Nova"/>
              <a:ea typeface="Proxima Nova"/>
              <a:cs typeface="Proxima Nova"/>
              <a:sym typeface="Proxima Nova"/>
            </a:endParaRPr>
          </a:p>
        </p:txBody>
      </p:sp>
      <p:sp>
        <p:nvSpPr>
          <p:cNvPr id="204" name="Shape 204"/>
          <p:cNvSpPr/>
          <p:nvPr/>
        </p:nvSpPr>
        <p:spPr>
          <a:xfrm>
            <a:off x="918450" y="3694175"/>
            <a:ext cx="7497900" cy="873000"/>
          </a:xfrm>
          <a:prstGeom prst="rect">
            <a:avLst/>
          </a:prstGeom>
          <a:solidFill>
            <a:srgbClr val="F9FDFF"/>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nSpc>
                <a:spcPct val="115000"/>
              </a:lnSpc>
              <a:spcBef>
                <a:spcPts val="0"/>
              </a:spcBef>
              <a:spcAft>
                <a:spcPts val="1600"/>
              </a:spcAft>
              <a:buNone/>
            </a:pPr>
            <a:r>
              <a:rPr b="1" lang="en-GB" sz="1300">
                <a:latin typeface="Proxima Nova"/>
                <a:ea typeface="Proxima Nova"/>
                <a:cs typeface="Proxima Nova"/>
                <a:sym typeface="Proxima Nova"/>
              </a:rPr>
              <a:t>What we did:  </a:t>
            </a:r>
            <a:r>
              <a:rPr lang="en-GB" sz="1300">
                <a:latin typeface="Proxima Nova"/>
                <a:ea typeface="Proxima Nova"/>
                <a:cs typeface="Proxima Nova"/>
                <a:sym typeface="Proxima Nova"/>
              </a:rPr>
              <a:t>We collected 15 Waldo puzzle images along with respective positions of Waldo in a csv file. We used </a:t>
            </a:r>
            <a:r>
              <a:rPr lang="en-GB" sz="1300" u="sng">
                <a:latin typeface="Proxima Nova"/>
                <a:ea typeface="Proxima Nova"/>
                <a:cs typeface="Proxima Nova"/>
                <a:sym typeface="Proxima Nova"/>
              </a:rPr>
              <a:t>RCNN with Inception V2 model</a:t>
            </a:r>
            <a:r>
              <a:rPr lang="en-GB" sz="1300">
                <a:latin typeface="Proxima Nova"/>
                <a:ea typeface="Proxima Nova"/>
                <a:cs typeface="Proxima Nova"/>
                <a:sym typeface="Proxima Nova"/>
              </a:rPr>
              <a:t> already trained to detect pets(COCO dataset) . This will be used to train the model to detect Waldo.</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4"/>
                                        </p:tgtEl>
                                        <p:attrNameLst>
                                          <p:attrName>style.visibility</p:attrName>
                                        </p:attrNameLst>
                                      </p:cBhvr>
                                      <p:to>
                                        <p:strVal val="visible"/>
                                      </p:to>
                                    </p:set>
                                    <p:animEffect filter="fade" transition="in">
                                      <p:cBhvr>
                                        <p:cTn dur="1000"/>
                                        <p:tgtEl>
                                          <p:spTgt spid="20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8" name="Shape 208"/>
        <p:cNvGrpSpPr/>
        <p:nvPr/>
      </p:nvGrpSpPr>
      <p:grpSpPr>
        <a:xfrm>
          <a:off x="0" y="0"/>
          <a:ext cx="0" cy="0"/>
          <a:chOff x="0" y="0"/>
          <a:chExt cx="0" cy="0"/>
        </a:xfrm>
      </p:grpSpPr>
      <p:sp>
        <p:nvSpPr>
          <p:cNvPr id="209" name="Shape 209"/>
          <p:cNvSpPr txBox="1"/>
          <p:nvPr>
            <p:ph type="title"/>
          </p:nvPr>
        </p:nvSpPr>
        <p:spPr>
          <a:xfrm>
            <a:off x="727650" y="598325"/>
            <a:ext cx="7688700" cy="5352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Training the model</a:t>
            </a:r>
            <a:endParaRPr/>
          </a:p>
        </p:txBody>
      </p:sp>
      <p:sp>
        <p:nvSpPr>
          <p:cNvPr id="210" name="Shape 210"/>
          <p:cNvSpPr txBox="1"/>
          <p:nvPr>
            <p:ph idx="1" type="body"/>
          </p:nvPr>
        </p:nvSpPr>
        <p:spPr>
          <a:xfrm>
            <a:off x="819500" y="1673700"/>
            <a:ext cx="7688700" cy="22611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sz="1600">
                <a:solidFill>
                  <a:srgbClr val="000000"/>
                </a:solidFill>
                <a:latin typeface="Proxima Nova"/>
                <a:ea typeface="Proxima Nova"/>
                <a:cs typeface="Proxima Nova"/>
                <a:sym typeface="Proxima Nova"/>
              </a:rPr>
              <a:t>To train the model, we need the following:</a:t>
            </a:r>
            <a:endParaRPr sz="1600">
              <a:solidFill>
                <a:srgbClr val="000000"/>
              </a:solidFill>
              <a:latin typeface="Proxima Nova"/>
              <a:ea typeface="Proxima Nova"/>
              <a:cs typeface="Proxima Nova"/>
              <a:sym typeface="Proxima Nova"/>
            </a:endParaRPr>
          </a:p>
          <a:p>
            <a:pPr indent="-330200" lvl="0" marL="457200" rtl="0">
              <a:spcBef>
                <a:spcPts val="1600"/>
              </a:spcBef>
              <a:spcAft>
                <a:spcPts val="0"/>
              </a:spcAft>
              <a:buClr>
                <a:srgbClr val="000000"/>
              </a:buClr>
              <a:buSzPts val="1600"/>
              <a:buFont typeface="Arial"/>
              <a:buChar char="●"/>
            </a:pPr>
            <a:r>
              <a:rPr lang="en-GB" sz="1600">
                <a:solidFill>
                  <a:srgbClr val="000000"/>
                </a:solidFill>
                <a:latin typeface="Proxima Nova"/>
                <a:ea typeface="Proxima Nova"/>
                <a:cs typeface="Proxima Nova"/>
                <a:sym typeface="Proxima Nova"/>
              </a:rPr>
              <a:t>A pretrained model with a </a:t>
            </a:r>
            <a:r>
              <a:rPr b="1" lang="en-GB" sz="1600">
                <a:solidFill>
                  <a:srgbClr val="000000"/>
                </a:solidFill>
                <a:latin typeface="Proxima Nova"/>
                <a:ea typeface="Proxima Nova"/>
                <a:cs typeface="Proxima Nova"/>
                <a:sym typeface="Proxima Nova"/>
              </a:rPr>
              <a:t>.ckpt </a:t>
            </a:r>
            <a:r>
              <a:rPr lang="en-GB" sz="1600">
                <a:solidFill>
                  <a:srgbClr val="000000"/>
                </a:solidFill>
                <a:latin typeface="Proxima Nova"/>
                <a:ea typeface="Proxima Nova"/>
                <a:cs typeface="Proxima Nova"/>
                <a:sym typeface="Proxima Nova"/>
              </a:rPr>
              <a:t>checkpoint file</a:t>
            </a:r>
            <a:endParaRPr sz="1600">
              <a:solidFill>
                <a:srgbClr val="000000"/>
              </a:solidFill>
              <a:latin typeface="Proxima Nova"/>
              <a:ea typeface="Proxima Nova"/>
              <a:cs typeface="Proxima Nova"/>
              <a:sym typeface="Proxima Nova"/>
            </a:endParaRPr>
          </a:p>
          <a:p>
            <a:pPr indent="-330200" lvl="0" marL="457200" rtl="0">
              <a:spcBef>
                <a:spcPts val="0"/>
              </a:spcBef>
              <a:spcAft>
                <a:spcPts val="0"/>
              </a:spcAft>
              <a:buClr>
                <a:srgbClr val="000000"/>
              </a:buClr>
              <a:buSzPts val="1600"/>
              <a:buFont typeface="Arial"/>
              <a:buChar char="●"/>
            </a:pPr>
            <a:r>
              <a:rPr lang="en-GB" sz="1600">
                <a:solidFill>
                  <a:srgbClr val="000000"/>
                </a:solidFill>
                <a:latin typeface="Proxima Nova"/>
                <a:ea typeface="Proxima Nova"/>
                <a:cs typeface="Proxima Nova"/>
                <a:sym typeface="Proxima Nova"/>
              </a:rPr>
              <a:t>Training and evaluation  </a:t>
            </a:r>
            <a:r>
              <a:rPr b="1" lang="en-GB" sz="1600">
                <a:solidFill>
                  <a:srgbClr val="000000"/>
                </a:solidFill>
                <a:latin typeface="Proxima Nova"/>
                <a:ea typeface="Proxima Nova"/>
                <a:cs typeface="Proxima Nova"/>
                <a:sym typeface="Proxima Nova"/>
              </a:rPr>
              <a:t>.tfrecord </a:t>
            </a:r>
            <a:r>
              <a:rPr lang="en-GB" sz="1600">
                <a:solidFill>
                  <a:srgbClr val="000000"/>
                </a:solidFill>
                <a:latin typeface="Proxima Nova"/>
                <a:ea typeface="Proxima Nova"/>
                <a:cs typeface="Proxima Nova"/>
                <a:sym typeface="Proxima Nova"/>
              </a:rPr>
              <a:t>dataset</a:t>
            </a:r>
            <a:endParaRPr sz="1600">
              <a:solidFill>
                <a:srgbClr val="000000"/>
              </a:solidFill>
              <a:latin typeface="Proxima Nova"/>
              <a:ea typeface="Proxima Nova"/>
              <a:cs typeface="Proxima Nova"/>
              <a:sym typeface="Proxima Nova"/>
            </a:endParaRPr>
          </a:p>
          <a:p>
            <a:pPr indent="0" lvl="0" marL="0" rtl="0">
              <a:spcBef>
                <a:spcPts val="0"/>
              </a:spcBef>
              <a:spcAft>
                <a:spcPts val="0"/>
              </a:spcAft>
              <a:buNone/>
            </a:pPr>
            <a:r>
              <a:t/>
            </a:r>
            <a:endParaRPr sz="1600">
              <a:solidFill>
                <a:srgbClr val="000000"/>
              </a:solidFill>
              <a:latin typeface="Proxima Nova"/>
              <a:ea typeface="Proxima Nova"/>
              <a:cs typeface="Proxima Nova"/>
              <a:sym typeface="Proxima Nova"/>
            </a:endParaRPr>
          </a:p>
          <a:p>
            <a:pPr indent="0" lvl="0" marL="0">
              <a:spcBef>
                <a:spcPts val="0"/>
              </a:spcBef>
              <a:spcAft>
                <a:spcPts val="0"/>
              </a:spcAft>
              <a:buNone/>
            </a:pPr>
            <a:r>
              <a:rPr lang="en-GB" sz="1600">
                <a:solidFill>
                  <a:srgbClr val="000000"/>
                </a:solidFill>
                <a:latin typeface="Proxima Nova"/>
                <a:ea typeface="Proxima Nova"/>
                <a:cs typeface="Proxima Nova"/>
                <a:sym typeface="Proxima Nova"/>
              </a:rPr>
              <a:t>While training, the  most important information to look for is </a:t>
            </a:r>
            <a:r>
              <a:rPr b="1" lang="en-GB" sz="1600">
                <a:solidFill>
                  <a:srgbClr val="000000"/>
                </a:solidFill>
                <a:latin typeface="Proxima Nova"/>
                <a:ea typeface="Proxima Nova"/>
                <a:cs typeface="Proxima Nova"/>
                <a:sym typeface="Proxima Nova"/>
              </a:rPr>
              <a:t>loss</a:t>
            </a:r>
            <a:r>
              <a:rPr lang="en-GB" sz="1600">
                <a:solidFill>
                  <a:srgbClr val="000000"/>
                </a:solidFill>
                <a:latin typeface="Proxima Nova"/>
                <a:ea typeface="Proxima Nova"/>
                <a:cs typeface="Proxima Nova"/>
                <a:sym typeface="Proxima Nova"/>
              </a:rPr>
              <a:t>. It’s a summation of the errors made for each example in training or validation sets. We want it to be </a:t>
            </a:r>
            <a:r>
              <a:rPr lang="en-GB" sz="1600" u="sng">
                <a:solidFill>
                  <a:srgbClr val="000000"/>
                </a:solidFill>
                <a:latin typeface="Proxima Nova"/>
                <a:ea typeface="Proxima Nova"/>
                <a:cs typeface="Proxima Nova"/>
                <a:sym typeface="Proxima Nova"/>
              </a:rPr>
              <a:t>as low as possible</a:t>
            </a:r>
            <a:r>
              <a:rPr lang="en-GB" sz="1600">
                <a:solidFill>
                  <a:srgbClr val="000000"/>
                </a:solidFill>
                <a:latin typeface="Proxima Nova"/>
                <a:ea typeface="Proxima Nova"/>
                <a:cs typeface="Proxima Nova"/>
                <a:sym typeface="Proxima Nova"/>
              </a:rPr>
              <a:t>, meaning that if it’s slowly decreasing, that means that our model is learning.</a:t>
            </a:r>
            <a:endParaRPr sz="1600">
              <a:solidFill>
                <a:srgbClr val="000000"/>
              </a:solidFill>
              <a:latin typeface="Proxima Nova"/>
              <a:ea typeface="Proxima Nova"/>
              <a:cs typeface="Proxima Nova"/>
              <a:sym typeface="Proxima Nova"/>
            </a:endParaRPr>
          </a:p>
          <a:p>
            <a:pPr indent="0" lvl="0" marL="0">
              <a:spcBef>
                <a:spcPts val="160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4" name="Shape 214"/>
        <p:cNvGrpSpPr/>
        <p:nvPr/>
      </p:nvGrpSpPr>
      <p:grpSpPr>
        <a:xfrm>
          <a:off x="0" y="0"/>
          <a:ext cx="0" cy="0"/>
          <a:chOff x="0" y="0"/>
          <a:chExt cx="0" cy="0"/>
        </a:xfrm>
      </p:grpSpPr>
      <p:sp>
        <p:nvSpPr>
          <p:cNvPr id="215" name="Shape 215"/>
          <p:cNvSpPr txBox="1"/>
          <p:nvPr>
            <p:ph idx="4294967295" type="title"/>
          </p:nvPr>
        </p:nvSpPr>
        <p:spPr>
          <a:xfrm>
            <a:off x="605650" y="0"/>
            <a:ext cx="7688700" cy="438900"/>
          </a:xfrm>
          <a:prstGeom prst="rect">
            <a:avLst/>
          </a:prstGeom>
        </p:spPr>
        <p:txBody>
          <a:bodyPr anchorCtr="0" anchor="t" bIns="91425" lIns="91425" spcFirstLastPara="1" rIns="91425" wrap="square" tIns="91425">
            <a:noAutofit/>
          </a:bodyPr>
          <a:lstStyle/>
          <a:p>
            <a:pPr indent="0" lvl="0" marL="0">
              <a:spcBef>
                <a:spcPts val="0"/>
              </a:spcBef>
              <a:spcAft>
                <a:spcPts val="0"/>
              </a:spcAft>
              <a:buNone/>
            </a:pPr>
            <a:r>
              <a:rPr lang="en-GB"/>
              <a:t>Source Code</a:t>
            </a:r>
            <a:endParaRPr/>
          </a:p>
        </p:txBody>
      </p:sp>
      <p:pic>
        <p:nvPicPr>
          <p:cNvPr id="216" name="Shape 216"/>
          <p:cNvPicPr preferRelativeResize="0"/>
          <p:nvPr/>
        </p:nvPicPr>
        <p:blipFill>
          <a:blip r:embed="rId3">
            <a:alphaModFix/>
          </a:blip>
          <a:stretch>
            <a:fillRect/>
          </a:stretch>
        </p:blipFill>
        <p:spPr>
          <a:xfrm>
            <a:off x="675563" y="568800"/>
            <a:ext cx="7796476" cy="4383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